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3" r:id="rId1"/>
  </p:sldMasterIdLst>
  <p:sldIdLst>
    <p:sldId id="256" r:id="rId2"/>
    <p:sldId id="489" r:id="rId3"/>
    <p:sldId id="488" r:id="rId4"/>
    <p:sldId id="257" r:id="rId5"/>
    <p:sldId id="301" r:id="rId6"/>
    <p:sldId id="491" r:id="rId7"/>
    <p:sldId id="348" r:id="rId8"/>
    <p:sldId id="327" r:id="rId9"/>
    <p:sldId id="492" r:id="rId10"/>
    <p:sldId id="493" r:id="rId11"/>
    <p:sldId id="510" r:id="rId12"/>
    <p:sldId id="494" r:id="rId13"/>
    <p:sldId id="349" r:id="rId14"/>
    <p:sldId id="506" r:id="rId15"/>
    <p:sldId id="353" r:id="rId16"/>
    <p:sldId id="495" r:id="rId17"/>
    <p:sldId id="496" r:id="rId18"/>
    <p:sldId id="497" r:id="rId19"/>
    <p:sldId id="384" r:id="rId20"/>
    <p:sldId id="508" r:id="rId21"/>
    <p:sldId id="388" r:id="rId22"/>
    <p:sldId id="498" r:id="rId23"/>
    <p:sldId id="499" r:id="rId24"/>
    <p:sldId id="500" r:id="rId25"/>
    <p:sldId id="501" r:id="rId26"/>
    <p:sldId id="424" r:id="rId27"/>
    <p:sldId id="509" r:id="rId28"/>
    <p:sldId id="502" r:id="rId29"/>
    <p:sldId id="503" r:id="rId30"/>
    <p:sldId id="504" r:id="rId31"/>
    <p:sldId id="505" r:id="rId32"/>
    <p:sldId id="512" r:id="rId33"/>
    <p:sldId id="513" r:id="rId34"/>
    <p:sldId id="276" r:id="rId35"/>
    <p:sldId id="27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2194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8970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6631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6871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7361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04428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8241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3997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8877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444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3250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321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60344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15287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6766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060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64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1439190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2.xml" /><Relationship Id="rId4" Type="http://schemas.openxmlformats.org/officeDocument/2006/relationships/image" Target="../media/image22.jpeg" /></Relationships>
</file>

<file path=ppt/slides/_rels/slide25.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5.jpe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3" Type="http://schemas.openxmlformats.org/officeDocument/2006/relationships/hyperlink" Target="https://store.arduino.cc/usa/mega-2560-r3" TargetMode="External" /><Relationship Id="rId2" Type="http://schemas.openxmlformats.org/officeDocument/2006/relationships/hyperlink" Target="https://www.arduino.cc/" TargetMode="External" /><Relationship Id="rId1" Type="http://schemas.openxmlformats.org/officeDocument/2006/relationships/slideLayout" Target="../slideLayouts/slideLayout2.xml" /><Relationship Id="rId5" Type="http://schemas.openxmlformats.org/officeDocument/2006/relationships/hyperlink" Target="https://www.tinkercad.com/learn/circuits/learning" TargetMode="External" /><Relationship Id="rId4" Type="http://schemas.openxmlformats.org/officeDocument/2006/relationships/hyperlink" Target="https://www.arduino.cc/en/software" TargetMode="Externa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21D72B3-B535-624A-9D3B-CAA5222B8B57}"/>
              </a:ext>
            </a:extLst>
          </p:cNvPr>
          <p:cNvSpPr/>
          <p:nvPr/>
        </p:nvSpPr>
        <p:spPr>
          <a:xfrm>
            <a:off x="2947638" y="1169309"/>
            <a:ext cx="6738494" cy="269915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6FD6-F11D-8348-9434-B21FF9E32459}"/>
              </a:ext>
            </a:extLst>
          </p:cNvPr>
          <p:cNvSpPr>
            <a:spLocks noGrp="1"/>
          </p:cNvSpPr>
          <p:nvPr>
            <p:ph type="ctrTitle"/>
          </p:nvPr>
        </p:nvSpPr>
        <p:spPr>
          <a:xfrm>
            <a:off x="1876424" y="1598056"/>
            <a:ext cx="8791575" cy="3244833"/>
          </a:xfrm>
        </p:spPr>
        <p:txBody>
          <a:bodyPr>
            <a:normAutofit fontScale="90000"/>
          </a:bodyPr>
          <a:lstStyle/>
          <a:p>
            <a:pPr algn="ctr"/>
            <a:r>
              <a:rPr lang="en-US" b="1">
                <a:solidFill>
                  <a:schemeClr val="accent5">
                    <a:lumMod val="50000"/>
                  </a:schemeClr>
                </a:solidFill>
              </a:rPr>
              <a:t>CEIS101 </a:t>
            </a:r>
            <a:br>
              <a:rPr lang="en-US" b="1">
                <a:solidFill>
                  <a:schemeClr val="accent5">
                    <a:lumMod val="50000"/>
                  </a:schemeClr>
                </a:solidFill>
              </a:rPr>
            </a:br>
            <a:r>
              <a:rPr lang="en-US" b="1">
                <a:solidFill>
                  <a:schemeClr val="accent5">
                    <a:lumMod val="50000"/>
                  </a:schemeClr>
                </a:solidFill>
              </a:rPr>
              <a:t>IoT: </a:t>
            </a:r>
            <a:br>
              <a:rPr lang="en-US" b="1">
                <a:solidFill>
                  <a:schemeClr val="accent5">
                    <a:lumMod val="50000"/>
                  </a:schemeClr>
                </a:solidFill>
              </a:rPr>
            </a:br>
            <a:r>
              <a:rPr lang="en-US" b="1">
                <a:solidFill>
                  <a:schemeClr val="accent5">
                    <a:lumMod val="50000"/>
                  </a:schemeClr>
                </a:solidFill>
              </a:rPr>
              <a:t>Internet of Things</a:t>
            </a:r>
            <a:br>
              <a:rPr lang="en-US" b="1">
                <a:solidFill>
                  <a:schemeClr val="accent5">
                    <a:lumMod val="50000"/>
                  </a:schemeClr>
                </a:solidFill>
              </a:rPr>
            </a:br>
            <a:r>
              <a:rPr lang="en-US" b="1">
                <a:solidFill>
                  <a:schemeClr val="accent5">
                    <a:lumMod val="50000"/>
                  </a:schemeClr>
                </a:solidFill>
              </a:rPr>
              <a:t>Final Project</a:t>
            </a:r>
            <a:br>
              <a:rPr lang="en-US" b="1">
                <a:solidFill>
                  <a:schemeClr val="accent5">
                    <a:lumMod val="50000"/>
                  </a:schemeClr>
                </a:solidFill>
              </a:rPr>
            </a:br>
            <a:br>
              <a:rPr lang="en-US" b="1">
                <a:solidFill>
                  <a:schemeClr val="accent5">
                    <a:lumMod val="50000"/>
                  </a:schemeClr>
                </a:solidFill>
              </a:rPr>
            </a:br>
            <a:endParaRPr lang="en-US" b="1">
              <a:solidFill>
                <a:schemeClr val="accent5">
                  <a:lumMod val="50000"/>
                </a:schemeClr>
              </a:solidFill>
            </a:endParaRPr>
          </a:p>
        </p:txBody>
      </p:sp>
      <p:sp>
        <p:nvSpPr>
          <p:cNvPr id="3" name="Subtitle 2">
            <a:extLst>
              <a:ext uri="{FF2B5EF4-FFF2-40B4-BE49-F238E27FC236}">
                <a16:creationId xmlns:a16="http://schemas.microsoft.com/office/drawing/2014/main" id="{EBDE6FF6-B2F0-FF4F-A85B-CC93847EC5D5}"/>
              </a:ext>
            </a:extLst>
          </p:cNvPr>
          <p:cNvSpPr>
            <a:spLocks noGrp="1"/>
          </p:cNvSpPr>
          <p:nvPr>
            <p:ph type="subTitle" idx="1"/>
          </p:nvPr>
        </p:nvSpPr>
        <p:spPr>
          <a:xfrm>
            <a:off x="9891801" y="6590590"/>
            <a:ext cx="2300198" cy="267410"/>
          </a:xfrm>
        </p:spPr>
        <p:txBody>
          <a:bodyPr>
            <a:normAutofit fontScale="55000" lnSpcReduction="20000"/>
          </a:bodyPr>
          <a:lstStyle/>
          <a:p>
            <a:r>
              <a:rPr lang="en-US"/>
              <a:t>Created by: Jeremy Duncan</a:t>
            </a:r>
          </a:p>
        </p:txBody>
      </p:sp>
    </p:spTree>
    <p:extLst>
      <p:ext uri="{BB962C8B-B14F-4D97-AF65-F5344CB8AC3E}">
        <p14:creationId xmlns:p14="http://schemas.microsoft.com/office/powerpoint/2010/main" val="104761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1E02EE-112A-4248-8BDF-F124EFBAA6F8}"/>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I referenced the digital prototype I created in Tinker CAD, and assembled the physical parts here as shown. </a:t>
            </a:r>
          </a:p>
        </p:txBody>
      </p:sp>
      <p:pic>
        <p:nvPicPr>
          <p:cNvPr id="4" name="Picture 3">
            <a:extLst>
              <a:ext uri="{FF2B5EF4-FFF2-40B4-BE49-F238E27FC236}">
                <a16:creationId xmlns:a16="http://schemas.microsoft.com/office/drawing/2014/main" id="{CFA0C85E-FBD9-BE4D-A53D-D0FD8978D332}"/>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20021" y="2250369"/>
            <a:ext cx="6931513" cy="4309145"/>
          </a:xfrm>
          <a:prstGeom prst="rect">
            <a:avLst/>
          </a:prstGeom>
        </p:spPr>
      </p:pic>
      <p:sp>
        <p:nvSpPr>
          <p:cNvPr id="5" name="Rectangle: Rounded Corners 4">
            <a:extLst>
              <a:ext uri="{FF2B5EF4-FFF2-40B4-BE49-F238E27FC236}">
                <a16:creationId xmlns:a16="http://schemas.microsoft.com/office/drawing/2014/main" id="{86ACC541-7B4D-8743-9DFF-52A18BFB45C3}"/>
              </a:ext>
            </a:extLst>
          </p:cNvPr>
          <p:cNvSpPr/>
          <p:nvPr/>
        </p:nvSpPr>
        <p:spPr>
          <a:xfrm>
            <a:off x="68208" y="39929"/>
            <a:ext cx="3069439" cy="3108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2: Arduino Components</a:t>
            </a:r>
          </a:p>
        </p:txBody>
      </p:sp>
    </p:spTree>
    <p:extLst>
      <p:ext uri="{BB962C8B-B14F-4D97-AF65-F5344CB8AC3E}">
        <p14:creationId xmlns:p14="http://schemas.microsoft.com/office/powerpoint/2010/main" val="2269357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1E02EE-112A-4248-8BDF-F124EFBAA6F8}"/>
              </a:ext>
            </a:extLst>
          </p:cNvPr>
          <p:cNvSpPr/>
          <p:nvPr/>
        </p:nvSpPr>
        <p:spPr>
          <a:xfrm>
            <a:off x="1975994" y="1797812"/>
            <a:ext cx="8247112" cy="48646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I used an Android App called “ArduinoDroid” to upload the code I needed to make the red LED blink on and off.  This can be accomplished using the native Arduino IDE too.</a:t>
            </a:r>
          </a:p>
          <a:p>
            <a:r>
              <a:rPr lang="en-US" b="1">
                <a:solidFill>
                  <a:schemeClr val="accent5">
                    <a:lumMod val="50000"/>
                  </a:schemeClr>
                </a:solidFill>
              </a:rPr>
              <a:t>This is the C++ code I used for this example.</a:t>
            </a:r>
          </a:p>
        </p:txBody>
      </p:sp>
      <p:pic>
        <p:nvPicPr>
          <p:cNvPr id="6" name="Picture 6">
            <a:extLst>
              <a:ext uri="{FF2B5EF4-FFF2-40B4-BE49-F238E27FC236}">
                <a16:creationId xmlns:a16="http://schemas.microsoft.com/office/drawing/2014/main" id="{D82CD30B-CCEB-E04B-8146-58E35EC1C33C}"/>
              </a:ext>
            </a:extLst>
          </p:cNvPr>
          <p:cNvPicPr>
            <a:picLocks noChangeAspect="1"/>
          </p:cNvPicPr>
          <p:nvPr/>
        </p:nvPicPr>
        <p:blipFill>
          <a:blip r:embed="rId2"/>
          <a:stretch>
            <a:fillRect/>
          </a:stretch>
        </p:blipFill>
        <p:spPr>
          <a:xfrm>
            <a:off x="2032000" y="1874651"/>
            <a:ext cx="8128000" cy="4727073"/>
          </a:xfrm>
          <a:prstGeom prst="rect">
            <a:avLst/>
          </a:prstGeom>
        </p:spPr>
      </p:pic>
      <p:sp>
        <p:nvSpPr>
          <p:cNvPr id="4" name="Rectangle: Rounded Corners 3">
            <a:extLst>
              <a:ext uri="{FF2B5EF4-FFF2-40B4-BE49-F238E27FC236}">
                <a16:creationId xmlns:a16="http://schemas.microsoft.com/office/drawing/2014/main" id="{92B60CB4-C5C7-914C-940A-FA570B1078E5}"/>
              </a:ext>
            </a:extLst>
          </p:cNvPr>
          <p:cNvSpPr/>
          <p:nvPr/>
        </p:nvSpPr>
        <p:spPr>
          <a:xfrm>
            <a:off x="68208" y="39929"/>
            <a:ext cx="3069439" cy="3108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2: Arduino Components</a:t>
            </a:r>
          </a:p>
        </p:txBody>
      </p:sp>
    </p:spTree>
    <p:extLst>
      <p:ext uri="{BB962C8B-B14F-4D97-AF65-F5344CB8AC3E}">
        <p14:creationId xmlns:p14="http://schemas.microsoft.com/office/powerpoint/2010/main" val="3791049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51509F-AA2E-8749-B927-5284954103F3}"/>
              </a:ext>
            </a:extLst>
          </p:cNvPr>
          <p:cNvSpPr/>
          <p:nvPr/>
        </p:nvSpPr>
        <p:spPr>
          <a:xfrm>
            <a:off x="767206" y="2798340"/>
            <a:ext cx="10656878" cy="247295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Inside the App while the board is connected, I can view the output of the Arduino board by viewing the serial data. Below you can see the message from the Arduino serial data.</a:t>
            </a:r>
          </a:p>
        </p:txBody>
      </p:sp>
      <p:pic>
        <p:nvPicPr>
          <p:cNvPr id="2" name="Picture 1">
            <a:extLst>
              <a:ext uri="{FF2B5EF4-FFF2-40B4-BE49-F238E27FC236}">
                <a16:creationId xmlns:a16="http://schemas.microsoft.com/office/drawing/2014/main" id="{C70E8934-AC8B-B24E-A6FA-658589544738}"/>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38200" y="2870485"/>
            <a:ext cx="10515600" cy="2323923"/>
          </a:xfrm>
          <a:prstGeom prst="rect">
            <a:avLst/>
          </a:prstGeom>
        </p:spPr>
      </p:pic>
      <p:sp>
        <p:nvSpPr>
          <p:cNvPr id="7" name="Rectangle: Rounded Corners 6">
            <a:extLst>
              <a:ext uri="{FF2B5EF4-FFF2-40B4-BE49-F238E27FC236}">
                <a16:creationId xmlns:a16="http://schemas.microsoft.com/office/drawing/2014/main" id="{7BE444C5-5A22-CD47-ACA6-C370E7223E47}"/>
              </a:ext>
            </a:extLst>
          </p:cNvPr>
          <p:cNvSpPr/>
          <p:nvPr/>
        </p:nvSpPr>
        <p:spPr>
          <a:xfrm>
            <a:off x="68208" y="39929"/>
            <a:ext cx="3069439" cy="3108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2: Arduino Components</a:t>
            </a:r>
          </a:p>
        </p:txBody>
      </p:sp>
    </p:spTree>
    <p:extLst>
      <p:ext uri="{BB962C8B-B14F-4D97-AF65-F5344CB8AC3E}">
        <p14:creationId xmlns:p14="http://schemas.microsoft.com/office/powerpoint/2010/main" val="209391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2" y="3044740"/>
            <a:ext cx="12192002" cy="4401205"/>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three of my project I am:</a:t>
            </a:r>
          </a:p>
          <a:p>
            <a:pPr algn="ctr"/>
            <a:endParaRPr lang="en-US" sz="2800" b="1" cap="all">
              <a:ln w="3175" cmpd="sng">
                <a:noFill/>
              </a:ln>
              <a:latin typeface="+mj-lt"/>
              <a:ea typeface="+mj-ea"/>
              <a:cs typeface="+mj-cs"/>
            </a:endParaRPr>
          </a:p>
          <a:p>
            <a:pPr marL="457200" indent="-457200" algn="ctr">
              <a:buFont typeface="Arial" panose="020B0604020202020204" pitchFamily="34" charset="0"/>
              <a:buChar char="•"/>
            </a:pPr>
            <a:r>
              <a:rPr lang="en-US" sz="2800" b="1" cap="all">
                <a:ln w="3175" cmpd="sng">
                  <a:noFill/>
                </a:ln>
                <a:latin typeface="+mj-lt"/>
                <a:ea typeface="+mj-ea"/>
                <a:cs typeface="+mj-cs"/>
              </a:rPr>
              <a:t>CREATING A PROTOTYPE DOOR ALARM WITH THE ARDUINO MEGA 2560.</a:t>
            </a:r>
          </a:p>
          <a:p>
            <a:pPr marL="457200" indent="-457200" algn="ctr">
              <a:buFont typeface="Arial" panose="020B0604020202020204" pitchFamily="34" charset="0"/>
              <a:buChar char="•"/>
            </a:pPr>
            <a:r>
              <a:rPr lang="en-US" sz="2800" b="1" cap="all">
                <a:ln w="3175" cmpd="sng">
                  <a:noFill/>
                </a:ln>
                <a:latin typeface="+mj-lt"/>
                <a:ea typeface="+mj-ea"/>
                <a:cs typeface="+mj-cs"/>
              </a:rPr>
              <a:t>PROGRAMMING THE ARDUINO MEGA 2560 WITH THE ARDUINO IDE.</a:t>
            </a:r>
          </a:p>
          <a:p>
            <a:pPr marL="457200" indent="-457200" algn="ctr">
              <a:buFont typeface="Arial" panose="020B0604020202020204" pitchFamily="34" charset="0"/>
              <a:buChar char="•"/>
            </a:pPr>
            <a:r>
              <a:rPr lang="en-US" sz="2800" b="1" cap="all">
                <a:ln w="3175" cmpd="sng">
                  <a:noFill/>
                </a:ln>
                <a:latin typeface="+mj-lt"/>
                <a:ea typeface="+mj-ea"/>
                <a:cs typeface="+mj-cs"/>
              </a:rPr>
              <a:t>TESTING THE PROTOTYPE DOOR ALARM.</a:t>
            </a:r>
          </a:p>
          <a:p>
            <a:pPr algn="ct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816255"/>
            <a:ext cx="12192000" cy="698105"/>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door alarm:</a:t>
            </a:r>
            <a:br>
              <a:rPr lang="en-US" sz="3600" b="1">
                <a:solidFill>
                  <a:schemeClr val="accent1">
                    <a:lumMod val="40000"/>
                    <a:lumOff val="60000"/>
                  </a:schemeClr>
                </a:solidFill>
              </a:rPr>
            </a:br>
            <a:br>
              <a:rPr lang="en-US" sz="2400" b="1"/>
            </a:b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0"/>
            <a:ext cx="12192000" cy="1798638"/>
          </a:xfrm>
        </p:spPr>
        <p:txBody>
          <a:bodyPr>
            <a:normAutofit/>
          </a:bodyPr>
          <a:lstStyle/>
          <a:p>
            <a:pPr algn="ctr"/>
            <a:r>
              <a:rPr lang="en-US" sz="6600" b="1">
                <a:solidFill>
                  <a:schemeClr val="accent5">
                    <a:lumMod val="50000"/>
                  </a:schemeClr>
                </a:solidFill>
                <a:latin typeface="+mn-lt"/>
              </a:rPr>
              <a:t>SECTION 3</a:t>
            </a:r>
            <a:endParaRPr lang="en-US" sz="6600">
              <a:solidFill>
                <a:schemeClr val="accent5">
                  <a:lumMod val="50000"/>
                </a:schemeClr>
              </a:solidFill>
              <a:latin typeface="+mn-lt"/>
            </a:endParaRPr>
          </a:p>
        </p:txBody>
      </p:sp>
    </p:spTree>
    <p:extLst>
      <p:ext uri="{BB962C8B-B14F-4D97-AF65-F5344CB8AC3E}">
        <p14:creationId xmlns:p14="http://schemas.microsoft.com/office/powerpoint/2010/main" val="352582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D0AD62-7768-0046-9F78-004580747555}"/>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sp>
        <p:nvSpPr>
          <p:cNvPr id="2" name="Rectangle: Rounded Corners 1">
            <a:extLst>
              <a:ext uri="{FF2B5EF4-FFF2-40B4-BE49-F238E27FC236}">
                <a16:creationId xmlns:a16="http://schemas.microsoft.com/office/drawing/2014/main" id="{DAA9FE19-8162-7D48-B657-DFFD54C05975}"/>
              </a:ext>
            </a:extLst>
          </p:cNvPr>
          <p:cNvSpPr/>
          <p:nvPr/>
        </p:nvSpPr>
        <p:spPr>
          <a:xfrm>
            <a:off x="68208" y="39929"/>
            <a:ext cx="2233174" cy="2795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3: Door Alarm</a:t>
            </a:r>
          </a:p>
        </p:txBody>
      </p:sp>
      <p:pic>
        <p:nvPicPr>
          <p:cNvPr id="6" name="Picture 7">
            <a:extLst>
              <a:ext uri="{FF2B5EF4-FFF2-40B4-BE49-F238E27FC236}">
                <a16:creationId xmlns:a16="http://schemas.microsoft.com/office/drawing/2014/main" id="{2165E071-B30F-7A4F-BA59-1AAC1DAFD2FD}"/>
              </a:ext>
            </a:extLst>
          </p:cNvPr>
          <p:cNvPicPr>
            <a:picLocks noChangeAspect="1"/>
          </p:cNvPicPr>
          <p:nvPr/>
        </p:nvPicPr>
        <p:blipFill>
          <a:blip r:embed="rId2"/>
          <a:stretch>
            <a:fillRect/>
          </a:stretch>
        </p:blipFill>
        <p:spPr>
          <a:xfrm>
            <a:off x="2425017" y="2247058"/>
            <a:ext cx="6909970" cy="4310276"/>
          </a:xfrm>
          <a:prstGeom prst="rect">
            <a:avLst/>
          </a:prstGeom>
        </p:spPr>
      </p:pic>
      <p:sp>
        <p:nvSpPr>
          <p:cNvPr id="9" name="Content Placeholder 2">
            <a:extLst>
              <a:ext uri="{FF2B5EF4-FFF2-40B4-BE49-F238E27FC236}">
                <a16:creationId xmlns:a16="http://schemas.microsoft.com/office/drawing/2014/main" id="{C9AF6B00-5841-3047-A553-E080F35655B6}"/>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In this section I am adding a few more LEDs, an active buzzer, and a trip wire to simulate a door being opened.</a:t>
            </a:r>
          </a:p>
        </p:txBody>
      </p:sp>
    </p:spTree>
    <p:extLst>
      <p:ext uri="{BB962C8B-B14F-4D97-AF65-F5344CB8AC3E}">
        <p14:creationId xmlns:p14="http://schemas.microsoft.com/office/powerpoint/2010/main" val="297833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D0AD62-7768-0046-9F78-004580747555}"/>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pic>
        <p:nvPicPr>
          <p:cNvPr id="7" name="Picture 6">
            <a:extLst>
              <a:ext uri="{FF2B5EF4-FFF2-40B4-BE49-F238E27FC236}">
                <a16:creationId xmlns:a16="http://schemas.microsoft.com/office/drawing/2014/main" id="{897DC4B3-0A65-7E4A-8324-BD15EF3B5BD0}"/>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97212" y="2225298"/>
            <a:ext cx="6962905" cy="4351338"/>
          </a:xfrm>
          <a:prstGeom prst="rect">
            <a:avLst/>
          </a:prstGeom>
        </p:spPr>
      </p:pic>
      <p:sp>
        <p:nvSpPr>
          <p:cNvPr id="2" name="Rectangle: Rounded Corners 1">
            <a:extLst>
              <a:ext uri="{FF2B5EF4-FFF2-40B4-BE49-F238E27FC236}">
                <a16:creationId xmlns:a16="http://schemas.microsoft.com/office/drawing/2014/main" id="{DAA9FE19-8162-7D48-B657-DFFD54C05975}"/>
              </a:ext>
            </a:extLst>
          </p:cNvPr>
          <p:cNvSpPr/>
          <p:nvPr/>
        </p:nvSpPr>
        <p:spPr>
          <a:xfrm>
            <a:off x="68208" y="39929"/>
            <a:ext cx="2233174" cy="2795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3: Door Alarm</a:t>
            </a:r>
          </a:p>
        </p:txBody>
      </p:sp>
      <p:sp>
        <p:nvSpPr>
          <p:cNvPr id="5" name="Content Placeholder 2">
            <a:extLst>
              <a:ext uri="{FF2B5EF4-FFF2-40B4-BE49-F238E27FC236}">
                <a16:creationId xmlns:a16="http://schemas.microsoft.com/office/drawing/2014/main" id="{FC6BD777-4E40-584C-83B3-9A59C53BB492}"/>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When the trip wire is connected, the LED will stay green.</a:t>
            </a:r>
          </a:p>
        </p:txBody>
      </p:sp>
    </p:spTree>
    <p:extLst>
      <p:ext uri="{BB962C8B-B14F-4D97-AF65-F5344CB8AC3E}">
        <p14:creationId xmlns:p14="http://schemas.microsoft.com/office/powerpoint/2010/main" val="270587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5E8CD6-3691-5542-A529-4DA8733874FD}"/>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pic>
        <p:nvPicPr>
          <p:cNvPr id="2" name="Picture 1">
            <a:extLst>
              <a:ext uri="{FF2B5EF4-FFF2-40B4-BE49-F238E27FC236}">
                <a16:creationId xmlns:a16="http://schemas.microsoft.com/office/drawing/2014/main" id="{90A17918-1E34-2E45-AB65-73B317725274}"/>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97213" y="2225298"/>
            <a:ext cx="6962905" cy="4351338"/>
          </a:xfrm>
          <a:prstGeom prst="rect">
            <a:avLst/>
          </a:prstGeom>
        </p:spPr>
      </p:pic>
      <p:sp>
        <p:nvSpPr>
          <p:cNvPr id="7" name="Rectangle: Rounded Corners 6">
            <a:extLst>
              <a:ext uri="{FF2B5EF4-FFF2-40B4-BE49-F238E27FC236}">
                <a16:creationId xmlns:a16="http://schemas.microsoft.com/office/drawing/2014/main" id="{F7CA3526-DB40-9445-8212-AF2A8248C653}"/>
              </a:ext>
            </a:extLst>
          </p:cNvPr>
          <p:cNvSpPr/>
          <p:nvPr/>
        </p:nvSpPr>
        <p:spPr>
          <a:xfrm>
            <a:off x="68208" y="39929"/>
            <a:ext cx="2233174" cy="2795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3: Door Alarm</a:t>
            </a:r>
          </a:p>
        </p:txBody>
      </p:sp>
      <p:sp>
        <p:nvSpPr>
          <p:cNvPr id="5" name="Content Placeholder 2">
            <a:extLst>
              <a:ext uri="{FF2B5EF4-FFF2-40B4-BE49-F238E27FC236}">
                <a16:creationId xmlns:a16="http://schemas.microsoft.com/office/drawing/2014/main" id="{B2974D75-C34B-C34C-BCBE-7EACA3EF91FE}"/>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When the trip wire has been removed from the board, it will turn off the green LED, light up the red and yellow LED, and sound the alarm through the buzzer that’s now installed.</a:t>
            </a:r>
          </a:p>
        </p:txBody>
      </p:sp>
    </p:spTree>
    <p:extLst>
      <p:ext uri="{BB962C8B-B14F-4D97-AF65-F5344CB8AC3E}">
        <p14:creationId xmlns:p14="http://schemas.microsoft.com/office/powerpoint/2010/main" val="21974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84966B-5E44-014C-AC14-EE72302FDB42}"/>
              </a:ext>
            </a:extLst>
          </p:cNvPr>
          <p:cNvSpPr/>
          <p:nvPr/>
        </p:nvSpPr>
        <p:spPr>
          <a:xfrm>
            <a:off x="216330" y="1085442"/>
            <a:ext cx="11742552" cy="558272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pic>
        <p:nvPicPr>
          <p:cNvPr id="2" name="Picture 1">
            <a:extLst>
              <a:ext uri="{FF2B5EF4-FFF2-40B4-BE49-F238E27FC236}">
                <a16:creationId xmlns:a16="http://schemas.microsoft.com/office/drawing/2014/main" id="{992ED731-011C-9440-A180-466709F8198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86659" y="1171347"/>
            <a:ext cx="11595017" cy="3086430"/>
          </a:xfrm>
          <a:prstGeom prst="rect">
            <a:avLst/>
          </a:prstGeom>
        </p:spPr>
      </p:pic>
      <p:pic>
        <p:nvPicPr>
          <p:cNvPr id="9" name="Picture 8">
            <a:extLst>
              <a:ext uri="{FF2B5EF4-FFF2-40B4-BE49-F238E27FC236}">
                <a16:creationId xmlns:a16="http://schemas.microsoft.com/office/drawing/2014/main" id="{EB3D3143-3158-DD4F-9489-AF1A677F5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63" y="4006774"/>
            <a:ext cx="11595014" cy="2569162"/>
          </a:xfrm>
          <a:prstGeom prst="rect">
            <a:avLst/>
          </a:prstGeom>
        </p:spPr>
      </p:pic>
      <p:sp>
        <p:nvSpPr>
          <p:cNvPr id="6" name="Rectangle: Rounded Corners 5">
            <a:extLst>
              <a:ext uri="{FF2B5EF4-FFF2-40B4-BE49-F238E27FC236}">
                <a16:creationId xmlns:a16="http://schemas.microsoft.com/office/drawing/2014/main" id="{A037461C-02AC-1B43-BB37-FF0BA04B2CAF}"/>
              </a:ext>
            </a:extLst>
          </p:cNvPr>
          <p:cNvSpPr/>
          <p:nvPr/>
        </p:nvSpPr>
        <p:spPr>
          <a:xfrm>
            <a:off x="68208" y="39929"/>
            <a:ext cx="2233174" cy="2795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3: Door Alarm</a:t>
            </a:r>
          </a:p>
        </p:txBody>
      </p:sp>
      <p:sp>
        <p:nvSpPr>
          <p:cNvPr id="5" name="Content Placeholder 2">
            <a:extLst>
              <a:ext uri="{FF2B5EF4-FFF2-40B4-BE49-F238E27FC236}">
                <a16:creationId xmlns:a16="http://schemas.microsoft.com/office/drawing/2014/main" id="{93265E3A-4389-7346-977A-EDE08FB6711B}"/>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This is the C++ code that was used.</a:t>
            </a:r>
          </a:p>
        </p:txBody>
      </p:sp>
    </p:spTree>
    <p:extLst>
      <p:ext uri="{BB962C8B-B14F-4D97-AF65-F5344CB8AC3E}">
        <p14:creationId xmlns:p14="http://schemas.microsoft.com/office/powerpoint/2010/main" val="7269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184EB3-C238-E04D-8350-90A2E56325DA}"/>
              </a:ext>
            </a:extLst>
          </p:cNvPr>
          <p:cNvSpPr/>
          <p:nvPr/>
        </p:nvSpPr>
        <p:spPr>
          <a:xfrm>
            <a:off x="137523" y="2125350"/>
            <a:ext cx="11908203" cy="260042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pic>
        <p:nvPicPr>
          <p:cNvPr id="9" name="Picture 8">
            <a:extLst>
              <a:ext uri="{FF2B5EF4-FFF2-40B4-BE49-F238E27FC236}">
                <a16:creationId xmlns:a16="http://schemas.microsoft.com/office/drawing/2014/main" id="{0E4C252C-FF72-E14F-94DF-9237A09C236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03515" y="2195483"/>
            <a:ext cx="11784969" cy="2467034"/>
          </a:xfrm>
          <a:prstGeom prst="rect">
            <a:avLst/>
          </a:prstGeom>
        </p:spPr>
      </p:pic>
      <p:sp>
        <p:nvSpPr>
          <p:cNvPr id="4" name="Rectangle: Rounded Corners 3">
            <a:extLst>
              <a:ext uri="{FF2B5EF4-FFF2-40B4-BE49-F238E27FC236}">
                <a16:creationId xmlns:a16="http://schemas.microsoft.com/office/drawing/2014/main" id="{C98D412F-9271-4744-AC98-73089E14D231}"/>
              </a:ext>
            </a:extLst>
          </p:cNvPr>
          <p:cNvSpPr/>
          <p:nvPr/>
        </p:nvSpPr>
        <p:spPr>
          <a:xfrm>
            <a:off x="68208" y="39929"/>
            <a:ext cx="2233174" cy="27954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3: Door Alarm</a:t>
            </a:r>
          </a:p>
        </p:txBody>
      </p:sp>
      <p:sp>
        <p:nvSpPr>
          <p:cNvPr id="5" name="Content Placeholder 2">
            <a:extLst>
              <a:ext uri="{FF2B5EF4-FFF2-40B4-BE49-F238E27FC236}">
                <a16:creationId xmlns:a16="http://schemas.microsoft.com/office/drawing/2014/main" id="{D5737B0E-D9B0-9548-BA87-C2EFF70205E2}"/>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Here is the serial output from the arduino Mega 2560 when the alarm has be activated.</a:t>
            </a:r>
          </a:p>
        </p:txBody>
      </p:sp>
    </p:spTree>
    <p:extLst>
      <p:ext uri="{BB962C8B-B14F-4D97-AF65-F5344CB8AC3E}">
        <p14:creationId xmlns:p14="http://schemas.microsoft.com/office/powerpoint/2010/main" val="3623160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0" y="2637516"/>
            <a:ext cx="12192000" cy="5262979"/>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four of my project I am:</a:t>
            </a:r>
          </a:p>
          <a:p>
            <a:pPr algn="ctr"/>
            <a:endParaRPr lang="en-US" sz="2800" b="1" cap="all">
              <a:ln w="3175" cmpd="sng">
                <a:noFill/>
              </a:ln>
              <a:latin typeface="+mj-lt"/>
              <a:ea typeface="+mj-ea"/>
              <a:cs typeface="+mj-cs"/>
            </a:endParaRPr>
          </a:p>
          <a:p>
            <a:pPr marL="457200" indent="-457200" algn="ctr">
              <a:buFont typeface="Arial" panose="020B0604020202020204" pitchFamily="34" charset="0"/>
              <a:buChar char="•"/>
            </a:pPr>
            <a:r>
              <a:rPr lang="en-US" sz="2800" b="1" cap="all">
                <a:ln w="3175" cmpd="sng">
                  <a:noFill/>
                </a:ln>
                <a:latin typeface="+mj-lt"/>
                <a:ea typeface="+mj-ea"/>
                <a:cs typeface="+mj-cs"/>
              </a:rPr>
              <a:t>ADDING A SONAR DISTANCE SENSOR TO THE PROTOTYPE HOME ALARM SYSTEM.</a:t>
            </a:r>
          </a:p>
          <a:p>
            <a:pPr marL="457200" indent="-457200" algn="ctr">
              <a:buFont typeface="Arial" panose="020B0604020202020204" pitchFamily="34" charset="0"/>
              <a:buChar char="•"/>
            </a:pPr>
            <a:r>
              <a:rPr lang="en-US" sz="2800" b="1" cap="all">
                <a:ln w="3175" cmpd="sng">
                  <a:noFill/>
                </a:ln>
                <a:latin typeface="+mj-lt"/>
                <a:ea typeface="+mj-ea"/>
                <a:cs typeface="+mj-cs"/>
              </a:rPr>
              <a:t>PROGRAMMING THE ARDUINO MEGA 2560 WITH THE ARDUINO IDE.</a:t>
            </a:r>
          </a:p>
          <a:p>
            <a:pPr marL="457200" indent="-457200" algn="ctr">
              <a:buFont typeface="Arial" panose="020B0604020202020204" pitchFamily="34" charset="0"/>
              <a:buChar char="•"/>
            </a:pPr>
            <a:r>
              <a:rPr lang="en-US" sz="2800" b="1" cap="all">
                <a:ln w="3175" cmpd="sng">
                  <a:noFill/>
                </a:ln>
                <a:latin typeface="+mj-lt"/>
                <a:ea typeface="+mj-ea"/>
                <a:cs typeface="+mj-cs"/>
              </a:rPr>
              <a:t>TESTING THE SONAR DISTANCE SENSOR.</a:t>
            </a:r>
          </a:p>
          <a:p>
            <a:pPr marL="457200" indent="-457200" algn="ctr">
              <a:buFont typeface="Arial" panose="020B0604020202020204" pitchFamily="34" charset="0"/>
              <a:buChar char="•"/>
            </a:pPr>
            <a:r>
              <a:rPr lang="en-US" sz="2800" b="1" cap="all">
                <a:ln w="3175" cmpd="sng">
                  <a:noFill/>
                </a:ln>
                <a:latin typeface="+mj-lt"/>
                <a:ea typeface="+mj-ea"/>
                <a:cs typeface="+mj-cs"/>
              </a:rPr>
              <a:t>VIEWING RAW DATA FROM SENSORS.</a:t>
            </a:r>
          </a:p>
          <a:p>
            <a:pPr marL="457200" indent="-457200" algn="ctr">
              <a:buFont typeface="Arial" panose="020B0604020202020204" pitchFamily="34" charset="0"/>
              <a:buChar char="•"/>
            </a:pPr>
            <a:r>
              <a:rPr lang="en-US" sz="2800" b="1" cap="all">
                <a:ln w="3175" cmpd="sng">
                  <a:noFill/>
                </a:ln>
                <a:latin typeface="+mj-lt"/>
                <a:ea typeface="+mj-ea"/>
                <a:cs typeface="+mj-cs"/>
              </a:rPr>
              <a:t>PLOTTING RAW DATA OBTAINED INTO a VIEWABLE CHART.</a:t>
            </a: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a:p>
            <a:pPr marL="457200" indent="-457200" algn="ctr">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536717"/>
            <a:ext cx="12192000" cy="995392"/>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detecting distance:</a:t>
            </a:r>
            <a:br>
              <a:rPr lang="en-US" sz="3600" b="1">
                <a:solidFill>
                  <a:schemeClr val="accent1">
                    <a:lumMod val="40000"/>
                    <a:lumOff val="60000"/>
                  </a:schemeClr>
                </a:solidFill>
              </a:rPr>
            </a:b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0"/>
            <a:ext cx="12192000" cy="1944069"/>
          </a:xfrm>
        </p:spPr>
        <p:txBody>
          <a:bodyPr>
            <a:normAutofit/>
          </a:bodyPr>
          <a:lstStyle/>
          <a:p>
            <a:pPr algn="ctr"/>
            <a:r>
              <a:rPr lang="en-US" sz="6600" b="1">
                <a:solidFill>
                  <a:schemeClr val="accent5">
                    <a:lumMod val="50000"/>
                  </a:schemeClr>
                </a:solidFill>
                <a:latin typeface="+mn-lt"/>
              </a:rPr>
              <a:t>SECTION 4</a:t>
            </a:r>
            <a:endParaRPr lang="en-US" sz="6600">
              <a:solidFill>
                <a:schemeClr val="accent5">
                  <a:lumMod val="50000"/>
                </a:schemeClr>
              </a:solidFill>
              <a:latin typeface="+mn-lt"/>
            </a:endParaRPr>
          </a:p>
        </p:txBody>
      </p:sp>
    </p:spTree>
    <p:extLst>
      <p:ext uri="{BB962C8B-B14F-4D97-AF65-F5344CB8AC3E}">
        <p14:creationId xmlns:p14="http://schemas.microsoft.com/office/powerpoint/2010/main" val="127100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6714-3B15-9546-B929-80CF2A9BE495}"/>
              </a:ext>
            </a:extLst>
          </p:cNvPr>
          <p:cNvSpPr>
            <a:spLocks noGrp="1"/>
          </p:cNvSpPr>
          <p:nvPr>
            <p:ph type="title"/>
          </p:nvPr>
        </p:nvSpPr>
        <p:spPr>
          <a:xfrm>
            <a:off x="0" y="609600"/>
            <a:ext cx="12191999" cy="1456267"/>
          </a:xfrm>
        </p:spPr>
        <p:txBody>
          <a:bodyPr>
            <a:normAutofit/>
          </a:bodyPr>
          <a:lstStyle/>
          <a:p>
            <a:pPr algn="ctr"/>
            <a:r>
              <a:rPr lang="en-US" b="1">
                <a:solidFill>
                  <a:schemeClr val="accent1">
                    <a:lumMod val="60000"/>
                    <a:lumOff val="40000"/>
                  </a:schemeClr>
                </a:solidFill>
              </a:rPr>
              <a:t>Introduction</a:t>
            </a:r>
          </a:p>
        </p:txBody>
      </p:sp>
      <p:sp>
        <p:nvSpPr>
          <p:cNvPr id="3" name="Content Placeholder 2">
            <a:extLst>
              <a:ext uri="{FF2B5EF4-FFF2-40B4-BE49-F238E27FC236}">
                <a16:creationId xmlns:a16="http://schemas.microsoft.com/office/drawing/2014/main" id="{B8FE36A1-8434-D841-93E5-64B04D4EA1FE}"/>
              </a:ext>
            </a:extLst>
          </p:cNvPr>
          <p:cNvSpPr>
            <a:spLocks noGrp="1"/>
          </p:cNvSpPr>
          <p:nvPr>
            <p:ph idx="1"/>
          </p:nvPr>
        </p:nvSpPr>
        <p:spPr/>
        <p:txBody>
          <a:bodyPr>
            <a:normAutofit/>
          </a:bodyPr>
          <a:lstStyle/>
          <a:p>
            <a:pPr marL="0" indent="0" algn="ctr">
              <a:buNone/>
            </a:pPr>
            <a:r>
              <a:rPr lang="en-US" sz="2800" b="1"/>
              <a:t>In this project I will be demonstrating fundamental concepts of the “Internet of things” (IoT) with Arduino technology by creating an automated home security system.</a:t>
            </a:r>
          </a:p>
        </p:txBody>
      </p:sp>
    </p:spTree>
    <p:extLst>
      <p:ext uri="{BB962C8B-B14F-4D97-AF65-F5344CB8AC3E}">
        <p14:creationId xmlns:p14="http://schemas.microsoft.com/office/powerpoint/2010/main" val="22779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D0AD62-7768-0046-9F78-004580747555}"/>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81364"/>
            <a:ext cx="12192000" cy="1190017"/>
          </a:xfrm>
        </p:spPr>
        <p:txBody>
          <a:bodyPr anchor="t">
            <a:normAutofit/>
          </a:bodyPr>
          <a:lstStyle/>
          <a:p>
            <a:pPr marL="0" indent="0">
              <a:buNone/>
            </a:pPr>
            <a:endParaRPr lang="en-US" sz="2400"/>
          </a:p>
          <a:p>
            <a:endParaRPr lang="en-US"/>
          </a:p>
        </p:txBody>
      </p:sp>
      <p:pic>
        <p:nvPicPr>
          <p:cNvPr id="5" name="Picture 5">
            <a:extLst>
              <a:ext uri="{FF2B5EF4-FFF2-40B4-BE49-F238E27FC236}">
                <a16:creationId xmlns:a16="http://schemas.microsoft.com/office/drawing/2014/main" id="{70E66D29-5A28-704A-8599-5EE709590C36}"/>
              </a:ext>
            </a:extLst>
          </p:cNvPr>
          <p:cNvPicPr>
            <a:picLocks noChangeAspect="1"/>
          </p:cNvPicPr>
          <p:nvPr/>
        </p:nvPicPr>
        <p:blipFill>
          <a:blip r:embed="rId2"/>
          <a:stretch>
            <a:fillRect/>
          </a:stretch>
        </p:blipFill>
        <p:spPr>
          <a:xfrm>
            <a:off x="2420456" y="2241177"/>
            <a:ext cx="6904788" cy="4296483"/>
          </a:xfrm>
          <a:prstGeom prst="rect">
            <a:avLst/>
          </a:prstGeom>
        </p:spPr>
      </p:pic>
      <p:sp>
        <p:nvSpPr>
          <p:cNvPr id="6" name="Rectangle: Rounded Corners 5">
            <a:extLst>
              <a:ext uri="{FF2B5EF4-FFF2-40B4-BE49-F238E27FC236}">
                <a16:creationId xmlns:a16="http://schemas.microsoft.com/office/drawing/2014/main" id="{3436272C-BCD4-2642-9423-370BA6DF6208}"/>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sp>
        <p:nvSpPr>
          <p:cNvPr id="10" name="Content Placeholder 2">
            <a:extLst>
              <a:ext uri="{FF2B5EF4-FFF2-40B4-BE49-F238E27FC236}">
                <a16:creationId xmlns:a16="http://schemas.microsoft.com/office/drawing/2014/main" id="{EFDE76B3-ED7D-B140-A8ED-5B98190DED7B}"/>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In this section I am adding a sonar sensor to detect when someone is approaching the home security system. </a:t>
            </a:r>
          </a:p>
        </p:txBody>
      </p:sp>
    </p:spTree>
    <p:extLst>
      <p:ext uri="{BB962C8B-B14F-4D97-AF65-F5344CB8AC3E}">
        <p14:creationId xmlns:p14="http://schemas.microsoft.com/office/powerpoint/2010/main" val="400936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5E50B-9EB4-2342-A263-2D43A3CAF39C}"/>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endParaRPr lang="en-US" sz="2400"/>
          </a:p>
          <a:p>
            <a:endParaRPr lang="en-US" sz="2400"/>
          </a:p>
        </p:txBody>
      </p:sp>
      <p:sp>
        <p:nvSpPr>
          <p:cNvPr id="13" name="Rectangle: Rounded Corners 12">
            <a:extLst>
              <a:ext uri="{FF2B5EF4-FFF2-40B4-BE49-F238E27FC236}">
                <a16:creationId xmlns:a16="http://schemas.microsoft.com/office/drawing/2014/main" id="{3A5E7FC3-71CE-5247-9688-088C81924EDC}"/>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pic>
        <p:nvPicPr>
          <p:cNvPr id="4" name="Picture 3">
            <a:extLst>
              <a:ext uri="{FF2B5EF4-FFF2-40B4-BE49-F238E27FC236}">
                <a16:creationId xmlns:a16="http://schemas.microsoft.com/office/drawing/2014/main" id="{20A7D9B0-1C15-6149-A5B8-6D9174DA03B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13810" y="2250942"/>
            <a:ext cx="6934287" cy="4300133"/>
          </a:xfrm>
          <a:prstGeom prst="rect">
            <a:avLst/>
          </a:prstGeom>
        </p:spPr>
      </p:pic>
      <p:sp>
        <p:nvSpPr>
          <p:cNvPr id="6" name="Content Placeholder 2">
            <a:extLst>
              <a:ext uri="{FF2B5EF4-FFF2-40B4-BE49-F238E27FC236}">
                <a16:creationId xmlns:a16="http://schemas.microsoft.com/office/drawing/2014/main" id="{FD15C762-7A3F-9A46-9967-607E1D0990C7}"/>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When there is nothing near the security system, the LED stays green.</a:t>
            </a:r>
          </a:p>
        </p:txBody>
      </p:sp>
    </p:spTree>
    <p:extLst>
      <p:ext uri="{BB962C8B-B14F-4D97-AF65-F5344CB8AC3E}">
        <p14:creationId xmlns:p14="http://schemas.microsoft.com/office/powerpoint/2010/main" val="2200231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CB4522-719D-6F4D-9747-A8AA1F89C13C}"/>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endParaRPr lang="en-US" sz="2400"/>
          </a:p>
          <a:p>
            <a:endParaRPr lang="en-US" sz="2400"/>
          </a:p>
        </p:txBody>
      </p:sp>
      <p:pic>
        <p:nvPicPr>
          <p:cNvPr id="2" name="Picture 1">
            <a:extLst>
              <a:ext uri="{FF2B5EF4-FFF2-40B4-BE49-F238E27FC236}">
                <a16:creationId xmlns:a16="http://schemas.microsoft.com/office/drawing/2014/main" id="{A46565D3-ECEA-0D46-B02D-1DE58114176D}"/>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03666" y="2241393"/>
            <a:ext cx="6947867" cy="4303431"/>
          </a:xfrm>
          <a:prstGeom prst="rect">
            <a:avLst/>
          </a:prstGeom>
        </p:spPr>
      </p:pic>
      <p:sp>
        <p:nvSpPr>
          <p:cNvPr id="6" name="Rectangle: Rounded Corners 5">
            <a:extLst>
              <a:ext uri="{FF2B5EF4-FFF2-40B4-BE49-F238E27FC236}">
                <a16:creationId xmlns:a16="http://schemas.microsoft.com/office/drawing/2014/main" id="{C541FBD5-2034-214F-9FB9-8DEA78208E76}"/>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sp>
        <p:nvSpPr>
          <p:cNvPr id="5" name="Content Placeholder 2">
            <a:extLst>
              <a:ext uri="{FF2B5EF4-FFF2-40B4-BE49-F238E27FC236}">
                <a16:creationId xmlns:a16="http://schemas.microsoft.com/office/drawing/2014/main" id="{83D33D94-7FF1-A148-B090-DA9153A7331E}"/>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When something starts to approach, the green LED turns off, and the yellow LED turns on.</a:t>
            </a:r>
          </a:p>
          <a:p>
            <a:r>
              <a:rPr lang="en-US" b="1">
                <a:solidFill>
                  <a:schemeClr val="accent5">
                    <a:lumMod val="50000"/>
                  </a:schemeClr>
                </a:solidFill>
              </a:rPr>
              <a:t>The buzzer also starts to beep to notify a proximity alert.</a:t>
            </a:r>
          </a:p>
        </p:txBody>
      </p:sp>
    </p:spTree>
    <p:extLst>
      <p:ext uri="{BB962C8B-B14F-4D97-AF65-F5344CB8AC3E}">
        <p14:creationId xmlns:p14="http://schemas.microsoft.com/office/powerpoint/2010/main" val="669083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6513BA-C30A-544B-9335-EE131038A304}"/>
              </a:ext>
            </a:extLst>
          </p:cNvPr>
          <p:cNvSpPr/>
          <p:nvPr/>
        </p:nvSpPr>
        <p:spPr>
          <a:xfrm>
            <a:off x="2346724" y="2169106"/>
            <a:ext cx="7063882" cy="44348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endParaRPr lang="en-US" sz="2400"/>
          </a:p>
          <a:p>
            <a:endParaRPr lang="en-US" sz="2400"/>
          </a:p>
        </p:txBody>
      </p:sp>
      <p:pic>
        <p:nvPicPr>
          <p:cNvPr id="2" name="Picture 1">
            <a:extLst>
              <a:ext uri="{FF2B5EF4-FFF2-40B4-BE49-F238E27FC236}">
                <a16:creationId xmlns:a16="http://schemas.microsoft.com/office/drawing/2014/main" id="{A51F6400-A420-3D4F-A811-FE66503A7D5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35466" y="2256620"/>
            <a:ext cx="6886397" cy="4250697"/>
          </a:xfrm>
          <a:prstGeom prst="rect">
            <a:avLst/>
          </a:prstGeom>
        </p:spPr>
      </p:pic>
      <p:sp>
        <p:nvSpPr>
          <p:cNvPr id="5" name="Rectangle: Rounded Corners 4">
            <a:extLst>
              <a:ext uri="{FF2B5EF4-FFF2-40B4-BE49-F238E27FC236}">
                <a16:creationId xmlns:a16="http://schemas.microsoft.com/office/drawing/2014/main" id="{9BCD5430-8491-B74F-B9DE-A6F88C4F2FA5}"/>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sp>
        <p:nvSpPr>
          <p:cNvPr id="7" name="Content Placeholder 2">
            <a:extLst>
              <a:ext uri="{FF2B5EF4-FFF2-40B4-BE49-F238E27FC236}">
                <a16:creationId xmlns:a16="http://schemas.microsoft.com/office/drawing/2014/main" id="{2FFC0475-E538-E742-971F-BB517DD9F8AE}"/>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When an obeject gets even closer, the yellow LED turns off, and the red LED turns on.</a:t>
            </a:r>
          </a:p>
          <a:p>
            <a:r>
              <a:rPr lang="en-US" b="1">
                <a:solidFill>
                  <a:schemeClr val="accent5">
                    <a:lumMod val="50000"/>
                  </a:schemeClr>
                </a:solidFill>
              </a:rPr>
              <a:t>The buzzer also starts to beep faster to notify an even closer proximity alert.</a:t>
            </a:r>
          </a:p>
        </p:txBody>
      </p:sp>
    </p:spTree>
    <p:extLst>
      <p:ext uri="{BB962C8B-B14F-4D97-AF65-F5344CB8AC3E}">
        <p14:creationId xmlns:p14="http://schemas.microsoft.com/office/powerpoint/2010/main" val="4127934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41CFF3-F658-E940-86F3-D2E1D9382038}"/>
              </a:ext>
            </a:extLst>
          </p:cNvPr>
          <p:cNvSpPr/>
          <p:nvPr/>
        </p:nvSpPr>
        <p:spPr>
          <a:xfrm>
            <a:off x="1011662" y="1266056"/>
            <a:ext cx="10146419" cy="54774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193781" y="373163"/>
            <a:ext cx="12192000" cy="1216987"/>
          </a:xfrm>
        </p:spPr>
        <p:txBody>
          <a:bodyPr anchor="t">
            <a:noAutofit/>
          </a:bodyPr>
          <a:lstStyle/>
          <a:p>
            <a:endParaRPr lang="en-US" sz="2400"/>
          </a:p>
          <a:p>
            <a:endParaRPr lang="en-US" sz="2400"/>
          </a:p>
        </p:txBody>
      </p:sp>
      <p:pic>
        <p:nvPicPr>
          <p:cNvPr id="2" name="Picture 1">
            <a:extLst>
              <a:ext uri="{FF2B5EF4-FFF2-40B4-BE49-F238E27FC236}">
                <a16:creationId xmlns:a16="http://schemas.microsoft.com/office/drawing/2014/main" id="{A37A92A4-449D-6247-AC2A-1C64D4846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70" y="1315817"/>
            <a:ext cx="10012135" cy="2227637"/>
          </a:xfrm>
          <a:prstGeom prst="rect">
            <a:avLst/>
          </a:prstGeom>
        </p:spPr>
      </p:pic>
      <p:pic>
        <p:nvPicPr>
          <p:cNvPr id="8" name="Picture 7">
            <a:extLst>
              <a:ext uri="{FF2B5EF4-FFF2-40B4-BE49-F238E27FC236}">
                <a16:creationId xmlns:a16="http://schemas.microsoft.com/office/drawing/2014/main" id="{3372CA12-A113-DC46-8EE5-2D4B48599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69" y="3538561"/>
            <a:ext cx="10012136" cy="2117565"/>
          </a:xfrm>
          <a:prstGeom prst="rect">
            <a:avLst/>
          </a:prstGeom>
        </p:spPr>
      </p:pic>
      <p:pic>
        <p:nvPicPr>
          <p:cNvPr id="10" name="Picture 9">
            <a:extLst>
              <a:ext uri="{FF2B5EF4-FFF2-40B4-BE49-F238E27FC236}">
                <a16:creationId xmlns:a16="http://schemas.microsoft.com/office/drawing/2014/main" id="{44004030-EC1E-C54B-A60F-9489886D5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69" y="5640514"/>
            <a:ext cx="10012136" cy="1032177"/>
          </a:xfrm>
          <a:prstGeom prst="rect">
            <a:avLst/>
          </a:prstGeom>
        </p:spPr>
      </p:pic>
      <p:sp>
        <p:nvSpPr>
          <p:cNvPr id="5" name="Rectangle: Rounded Corners 4">
            <a:extLst>
              <a:ext uri="{FF2B5EF4-FFF2-40B4-BE49-F238E27FC236}">
                <a16:creationId xmlns:a16="http://schemas.microsoft.com/office/drawing/2014/main" id="{E344018C-C88A-8146-BD65-193CD8536AF3}"/>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sp>
        <p:nvSpPr>
          <p:cNvPr id="6" name="Content Placeholder 2">
            <a:extLst>
              <a:ext uri="{FF2B5EF4-FFF2-40B4-BE49-F238E27FC236}">
                <a16:creationId xmlns:a16="http://schemas.microsoft.com/office/drawing/2014/main" id="{838F5B2C-17CA-4F4A-9FB5-A7FF25C2FEA3}"/>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This is the C++ code used for this section.</a:t>
            </a:r>
          </a:p>
        </p:txBody>
      </p:sp>
    </p:spTree>
    <p:extLst>
      <p:ext uri="{BB962C8B-B14F-4D97-AF65-F5344CB8AC3E}">
        <p14:creationId xmlns:p14="http://schemas.microsoft.com/office/powerpoint/2010/main" val="385704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27C9D6-51FA-8447-BC23-409CE170C638}"/>
              </a:ext>
            </a:extLst>
          </p:cNvPr>
          <p:cNvSpPr/>
          <p:nvPr/>
        </p:nvSpPr>
        <p:spPr>
          <a:xfrm>
            <a:off x="1026734" y="1520280"/>
            <a:ext cx="10270544" cy="51164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54394"/>
            <a:ext cx="12192000" cy="1216987"/>
          </a:xfrm>
        </p:spPr>
        <p:txBody>
          <a:bodyPr anchor="t">
            <a:noAutofit/>
          </a:bodyPr>
          <a:lstStyle/>
          <a:p>
            <a:endParaRPr lang="en-US" sz="2400"/>
          </a:p>
          <a:p>
            <a:endParaRPr lang="en-US" sz="2400"/>
          </a:p>
        </p:txBody>
      </p:sp>
      <p:pic>
        <p:nvPicPr>
          <p:cNvPr id="2" name="Picture 1">
            <a:extLst>
              <a:ext uri="{FF2B5EF4-FFF2-40B4-BE49-F238E27FC236}">
                <a16:creationId xmlns:a16="http://schemas.microsoft.com/office/drawing/2014/main" id="{3D981C57-6419-E449-966C-F3D24D406A22}"/>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07997" y="1590180"/>
            <a:ext cx="10092951" cy="4978341"/>
          </a:xfrm>
          <a:prstGeom prst="rect">
            <a:avLst/>
          </a:prstGeom>
        </p:spPr>
      </p:pic>
      <p:sp>
        <p:nvSpPr>
          <p:cNvPr id="5" name="Rectangle: Rounded Corners 4">
            <a:extLst>
              <a:ext uri="{FF2B5EF4-FFF2-40B4-BE49-F238E27FC236}">
                <a16:creationId xmlns:a16="http://schemas.microsoft.com/office/drawing/2014/main" id="{687B7164-7EDC-B84D-B8F8-AD68062F4292}"/>
              </a:ext>
            </a:extLst>
          </p:cNvPr>
          <p:cNvSpPr/>
          <p:nvPr/>
        </p:nvSpPr>
        <p:spPr>
          <a:xfrm>
            <a:off x="68209" y="39929"/>
            <a:ext cx="2848452" cy="3268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4: Detecting Distance</a:t>
            </a:r>
          </a:p>
        </p:txBody>
      </p:sp>
      <p:sp>
        <p:nvSpPr>
          <p:cNvPr id="7" name="Content Placeholder 2">
            <a:extLst>
              <a:ext uri="{FF2B5EF4-FFF2-40B4-BE49-F238E27FC236}">
                <a16:creationId xmlns:a16="http://schemas.microsoft.com/office/drawing/2014/main" id="{2CABEB07-8B26-B84E-8094-7EF104923DDB}"/>
              </a:ext>
            </a:extLst>
          </p:cNvPr>
          <p:cNvSpPr txBox="1">
            <a:spLocks/>
          </p:cNvSpPr>
          <p:nvPr/>
        </p:nvSpPr>
        <p:spPr>
          <a:xfrm>
            <a:off x="0" y="248477"/>
            <a:ext cx="12192000" cy="1490871"/>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b="1">
                <a:solidFill>
                  <a:schemeClr val="accent5">
                    <a:lumMod val="50000"/>
                  </a:schemeClr>
                </a:solidFill>
              </a:rPr>
              <a:t>I took the raw data provided from the Arduino from the sonar sensor and created a chart.</a:t>
            </a:r>
          </a:p>
          <a:p>
            <a:r>
              <a:rPr lang="en-US" b="1">
                <a:solidFill>
                  <a:schemeClr val="accent5">
                    <a:lumMod val="50000"/>
                  </a:schemeClr>
                </a:solidFill>
              </a:rPr>
              <a:t>You can see the gradual change in distance from the previous slides.</a:t>
            </a:r>
          </a:p>
        </p:txBody>
      </p:sp>
    </p:spTree>
    <p:extLst>
      <p:ext uri="{BB962C8B-B14F-4D97-AF65-F5344CB8AC3E}">
        <p14:creationId xmlns:p14="http://schemas.microsoft.com/office/powerpoint/2010/main" val="2682701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2" y="2518493"/>
            <a:ext cx="12192002" cy="5262979"/>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five of my project I am:</a:t>
            </a:r>
          </a:p>
          <a:p>
            <a:endParaRPr lang="en-US" sz="2800" b="1" cap="all">
              <a:ln w="3175" cmpd="sng">
                <a:noFill/>
              </a:ln>
              <a:latin typeface="+mj-lt"/>
              <a:ea typeface="+mj-ea"/>
              <a:cs typeface="+mj-cs"/>
            </a:endParaRPr>
          </a:p>
          <a:p>
            <a:pPr marL="457200" indent="-457200" algn="ctr">
              <a:buFont typeface="Arial" panose="020B0604020202020204" pitchFamily="34" charset="0"/>
              <a:buChar char="•"/>
            </a:pPr>
            <a:r>
              <a:rPr lang="en-US" sz="2800" b="1" cap="all">
                <a:ln w="3175" cmpd="sng">
                  <a:noFill/>
                </a:ln>
                <a:latin typeface="+mj-lt"/>
                <a:ea typeface="+mj-ea"/>
                <a:cs typeface="+mj-cs"/>
              </a:rPr>
              <a:t>Adding a photoresistor to my home security system to create automated lights.</a:t>
            </a:r>
          </a:p>
          <a:p>
            <a:pPr marL="457200" indent="-457200" algn="ctr">
              <a:buFont typeface="Arial" panose="020B0604020202020204" pitchFamily="34" charset="0"/>
              <a:buChar char="•"/>
            </a:pPr>
            <a:r>
              <a:rPr lang="en-US" sz="2800" b="1" cap="all">
                <a:ln w="3175" cmpd="sng">
                  <a:noFill/>
                </a:ln>
                <a:latin typeface="+mj-lt"/>
                <a:ea typeface="+mj-ea"/>
                <a:cs typeface="+mj-cs"/>
              </a:rPr>
              <a:t>PROGRAMMING THE ARDUINO MEGA 2560 WITH THE ARDUINO IDE.</a:t>
            </a:r>
          </a:p>
          <a:p>
            <a:pPr marL="457200" indent="-457200" algn="ctr">
              <a:buFont typeface="Arial" panose="020B0604020202020204" pitchFamily="34" charset="0"/>
              <a:buChar char="•"/>
            </a:pPr>
            <a:r>
              <a:rPr lang="en-US" sz="2800" b="1" cap="all">
                <a:ln w="3175" cmpd="sng">
                  <a:noFill/>
                </a:ln>
                <a:latin typeface="+mj-lt"/>
                <a:ea typeface="+mj-ea"/>
                <a:cs typeface="+mj-cs"/>
              </a:rPr>
              <a:t>TESTING THE photoresistor.</a:t>
            </a:r>
          </a:p>
          <a:p>
            <a:pPr marL="457200" indent="-457200" algn="ctr">
              <a:buFont typeface="Arial" panose="020B0604020202020204" pitchFamily="34" charset="0"/>
              <a:buChar char="•"/>
            </a:pPr>
            <a:r>
              <a:rPr lang="en-US" sz="2800" b="1" cap="all">
                <a:ln w="3175" cmpd="sng">
                  <a:noFill/>
                </a:ln>
                <a:latin typeface="+mj-lt"/>
                <a:ea typeface="+mj-ea"/>
                <a:cs typeface="+mj-cs"/>
              </a:rPr>
              <a:t>VIEWING RAW DATA FROM SENSORS.</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572213"/>
            <a:ext cx="12192000" cy="995392"/>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automated lights:</a:t>
            </a:r>
            <a:r>
              <a:rPr lang="en-US" sz="3600" b="1">
                <a:solidFill>
                  <a:schemeClr val="accent1">
                    <a:lumMod val="40000"/>
                    <a:lumOff val="60000"/>
                  </a:schemeClr>
                </a:solidFill>
              </a:rPr>
              <a:t> </a:t>
            </a:r>
            <a:br>
              <a:rPr lang="en-US" sz="3600" b="1">
                <a:solidFill>
                  <a:schemeClr val="accent1">
                    <a:lumMod val="40000"/>
                    <a:lumOff val="60000"/>
                  </a:schemeClr>
                </a:solidFill>
              </a:rPr>
            </a:b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1"/>
            <a:ext cx="12192000" cy="1881559"/>
          </a:xfrm>
        </p:spPr>
        <p:txBody>
          <a:bodyPr>
            <a:normAutofit/>
          </a:bodyPr>
          <a:lstStyle/>
          <a:p>
            <a:pPr algn="ctr"/>
            <a:r>
              <a:rPr lang="en-US" sz="6600" b="1">
                <a:solidFill>
                  <a:schemeClr val="accent5">
                    <a:lumMod val="50000"/>
                  </a:schemeClr>
                </a:solidFill>
                <a:latin typeface="+mn-lt"/>
              </a:rPr>
              <a:t>SECTION 5</a:t>
            </a:r>
            <a:endParaRPr lang="en-US" sz="6600">
              <a:solidFill>
                <a:schemeClr val="accent5">
                  <a:lumMod val="50000"/>
                </a:schemeClr>
              </a:solidFill>
              <a:latin typeface="+mn-lt"/>
            </a:endParaRPr>
          </a:p>
        </p:txBody>
      </p:sp>
    </p:spTree>
    <p:extLst>
      <p:ext uri="{BB962C8B-B14F-4D97-AF65-F5344CB8AC3E}">
        <p14:creationId xmlns:p14="http://schemas.microsoft.com/office/powerpoint/2010/main" val="3605949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5C8A1-FA49-554C-BF8E-031FA88AAE85}"/>
              </a:ext>
            </a:extLst>
          </p:cNvPr>
          <p:cNvSpPr/>
          <p:nvPr/>
        </p:nvSpPr>
        <p:spPr>
          <a:xfrm>
            <a:off x="2346724" y="1699990"/>
            <a:ext cx="7063882" cy="490399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E059C3B-A540-344D-B9AC-A2EC6B70FD54}"/>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pic>
        <p:nvPicPr>
          <p:cNvPr id="4" name="Picture 4">
            <a:extLst>
              <a:ext uri="{FF2B5EF4-FFF2-40B4-BE49-F238E27FC236}">
                <a16:creationId xmlns:a16="http://schemas.microsoft.com/office/drawing/2014/main" id="{47ECDA36-03A1-A445-8B1C-5593F46A8363}"/>
              </a:ext>
            </a:extLst>
          </p:cNvPr>
          <p:cNvPicPr>
            <a:picLocks noChangeAspect="1"/>
          </p:cNvPicPr>
          <p:nvPr/>
        </p:nvPicPr>
        <p:blipFill>
          <a:blip r:embed="rId2"/>
          <a:stretch>
            <a:fillRect/>
          </a:stretch>
        </p:blipFill>
        <p:spPr>
          <a:xfrm>
            <a:off x="2415854" y="1739348"/>
            <a:ext cx="6909389" cy="4795456"/>
          </a:xfrm>
          <a:prstGeom prst="rect">
            <a:avLst/>
          </a:prstGeom>
        </p:spPr>
      </p:pic>
      <p:sp>
        <p:nvSpPr>
          <p:cNvPr id="5" name="Content Placeholder 2">
            <a:extLst>
              <a:ext uri="{FF2B5EF4-FFF2-40B4-BE49-F238E27FC236}">
                <a16:creationId xmlns:a16="http://schemas.microsoft.com/office/drawing/2014/main" id="{E528B505-6FC5-3B4E-ADCB-DB403497C854}"/>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In this section I am adding a photoresistor to detect when it gets dark so the home security system turns on a light. </a:t>
            </a:r>
          </a:p>
        </p:txBody>
      </p:sp>
    </p:spTree>
    <p:extLst>
      <p:ext uri="{BB962C8B-B14F-4D97-AF65-F5344CB8AC3E}">
        <p14:creationId xmlns:p14="http://schemas.microsoft.com/office/powerpoint/2010/main" val="230532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35C8A1-FA49-554C-BF8E-031FA88AAE85}"/>
              </a:ext>
            </a:extLst>
          </p:cNvPr>
          <p:cNvSpPr/>
          <p:nvPr/>
        </p:nvSpPr>
        <p:spPr>
          <a:xfrm>
            <a:off x="2346724" y="1739348"/>
            <a:ext cx="7063882" cy="48646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B76AA67-A558-C146-8EE9-FAED0F493AAC}"/>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31650" y="1811215"/>
            <a:ext cx="6907382" cy="4687774"/>
          </a:xfrm>
          <a:prstGeom prst="rect">
            <a:avLst/>
          </a:prstGeom>
        </p:spPr>
      </p:pic>
      <p:sp>
        <p:nvSpPr>
          <p:cNvPr id="3" name="Rectangle: Rounded Corners 2">
            <a:extLst>
              <a:ext uri="{FF2B5EF4-FFF2-40B4-BE49-F238E27FC236}">
                <a16:creationId xmlns:a16="http://schemas.microsoft.com/office/drawing/2014/main" id="{DE059C3B-A540-344D-B9AC-A2EC6B70FD54}"/>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
        <p:nvSpPr>
          <p:cNvPr id="4" name="Content Placeholder 2">
            <a:extLst>
              <a:ext uri="{FF2B5EF4-FFF2-40B4-BE49-F238E27FC236}">
                <a16:creationId xmlns:a16="http://schemas.microsoft.com/office/drawing/2014/main" id="{DB052CCC-6E21-2242-8E6B-8C83EB892288}"/>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When the photoresistor detects light, the blue LED shuts off.</a:t>
            </a:r>
          </a:p>
        </p:txBody>
      </p:sp>
    </p:spTree>
    <p:extLst>
      <p:ext uri="{BB962C8B-B14F-4D97-AF65-F5344CB8AC3E}">
        <p14:creationId xmlns:p14="http://schemas.microsoft.com/office/powerpoint/2010/main" val="129989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CFA870-8C10-BF47-923D-7095945BD252}"/>
              </a:ext>
            </a:extLst>
          </p:cNvPr>
          <p:cNvSpPr/>
          <p:nvPr/>
        </p:nvSpPr>
        <p:spPr>
          <a:xfrm>
            <a:off x="2369138" y="1739348"/>
            <a:ext cx="7041467" cy="48646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648BB6-21CD-9246-999D-B214CBEB86FE}"/>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41706" y="1807487"/>
            <a:ext cx="6872322" cy="4722664"/>
          </a:xfrm>
          <a:prstGeom prst="rect">
            <a:avLst/>
          </a:prstGeom>
        </p:spPr>
      </p:pic>
      <p:sp>
        <p:nvSpPr>
          <p:cNvPr id="4" name="Rectangle: Rounded Corners 3">
            <a:extLst>
              <a:ext uri="{FF2B5EF4-FFF2-40B4-BE49-F238E27FC236}">
                <a16:creationId xmlns:a16="http://schemas.microsoft.com/office/drawing/2014/main" id="{512EEE26-4BFF-4749-8EA1-2D61EE812C4D}"/>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
        <p:nvSpPr>
          <p:cNvPr id="6" name="Content Placeholder 2">
            <a:extLst>
              <a:ext uri="{FF2B5EF4-FFF2-40B4-BE49-F238E27FC236}">
                <a16:creationId xmlns:a16="http://schemas.microsoft.com/office/drawing/2014/main" id="{92564B19-CCA1-C848-8B5C-E82200FE5254}"/>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When the photoresister does not detect light, it triggers the blue LED to turn on.</a:t>
            </a:r>
          </a:p>
        </p:txBody>
      </p:sp>
    </p:spTree>
    <p:extLst>
      <p:ext uri="{BB962C8B-B14F-4D97-AF65-F5344CB8AC3E}">
        <p14:creationId xmlns:p14="http://schemas.microsoft.com/office/powerpoint/2010/main" val="223457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5DD391-614B-8A4F-8A3B-31317D4CAB89}"/>
              </a:ext>
            </a:extLst>
          </p:cNvPr>
          <p:cNvSpPr/>
          <p:nvPr/>
        </p:nvSpPr>
        <p:spPr>
          <a:xfrm>
            <a:off x="2554941" y="1969460"/>
            <a:ext cx="7150328" cy="42247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799CD09-8614-7D40-A03D-C1AEB759C99F}"/>
              </a:ext>
            </a:extLst>
          </p:cNvPr>
          <p:cNvSpPr/>
          <p:nvPr/>
        </p:nvSpPr>
        <p:spPr>
          <a:xfrm>
            <a:off x="3052368" y="5440637"/>
            <a:ext cx="2153479" cy="4318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4AEEC89-74EF-5248-ACB1-3CAD9606F105}"/>
              </a:ext>
            </a:extLst>
          </p:cNvPr>
          <p:cNvSpPr/>
          <p:nvPr/>
        </p:nvSpPr>
        <p:spPr>
          <a:xfrm>
            <a:off x="3052369" y="4664306"/>
            <a:ext cx="2153479" cy="4318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4C05F229-CCDB-CD46-A083-5A066A6C2584}"/>
              </a:ext>
            </a:extLst>
          </p:cNvPr>
          <p:cNvSpPr/>
          <p:nvPr/>
        </p:nvSpPr>
        <p:spPr>
          <a:xfrm>
            <a:off x="3052370" y="3869344"/>
            <a:ext cx="2153479" cy="4318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5D7BE96-A335-9348-8F10-CF7544340E95}"/>
              </a:ext>
            </a:extLst>
          </p:cNvPr>
          <p:cNvSpPr/>
          <p:nvPr/>
        </p:nvSpPr>
        <p:spPr>
          <a:xfrm>
            <a:off x="3052387" y="3090755"/>
            <a:ext cx="2153479" cy="4318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8D6EC89-C1C3-A14D-9069-02A3CF651AC9}"/>
              </a:ext>
            </a:extLst>
          </p:cNvPr>
          <p:cNvSpPr/>
          <p:nvPr/>
        </p:nvSpPr>
        <p:spPr>
          <a:xfrm>
            <a:off x="3046471" y="2315306"/>
            <a:ext cx="2153479" cy="43187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68916-E451-AC42-A3D0-5B4DD6710382}"/>
              </a:ext>
            </a:extLst>
          </p:cNvPr>
          <p:cNvSpPr>
            <a:spLocks noGrp="1"/>
          </p:cNvSpPr>
          <p:nvPr>
            <p:ph type="title"/>
          </p:nvPr>
        </p:nvSpPr>
        <p:spPr>
          <a:xfrm>
            <a:off x="0" y="1153649"/>
            <a:ext cx="12191999" cy="912218"/>
          </a:xfrm>
        </p:spPr>
        <p:txBody>
          <a:bodyPr anchor="t">
            <a:normAutofit/>
          </a:bodyPr>
          <a:lstStyle/>
          <a:p>
            <a:pPr algn="ctr"/>
            <a:r>
              <a:rPr lang="en-US" sz="4800" b="1">
                <a:solidFill>
                  <a:schemeClr val="accent1">
                    <a:lumMod val="60000"/>
                    <a:lumOff val="40000"/>
                  </a:schemeClr>
                </a:solidFill>
              </a:rPr>
              <a:t>Concepts Covered</a:t>
            </a:r>
          </a:p>
        </p:txBody>
      </p:sp>
      <p:sp>
        <p:nvSpPr>
          <p:cNvPr id="3" name="Content Placeholder 2">
            <a:extLst>
              <a:ext uri="{FF2B5EF4-FFF2-40B4-BE49-F238E27FC236}">
                <a16:creationId xmlns:a16="http://schemas.microsoft.com/office/drawing/2014/main" id="{E9E38A6D-5E3D-5044-B702-3B5426A5E73E}"/>
              </a:ext>
            </a:extLst>
          </p:cNvPr>
          <p:cNvSpPr>
            <a:spLocks noGrp="1"/>
          </p:cNvSpPr>
          <p:nvPr>
            <p:ph idx="1"/>
          </p:nvPr>
        </p:nvSpPr>
        <p:spPr>
          <a:xfrm>
            <a:off x="3049950" y="1212811"/>
            <a:ext cx="6587110" cy="5645189"/>
          </a:xfrm>
        </p:spPr>
        <p:txBody>
          <a:bodyPr anchor="ctr"/>
          <a:lstStyle/>
          <a:p>
            <a:pPr marL="0" indent="0">
              <a:buNone/>
            </a:pPr>
            <a:r>
              <a:rPr lang="en-US" sz="3600" b="1" i="1" cap="all">
                <a:ln w="3175" cmpd="sng">
                  <a:noFill/>
                </a:ln>
                <a:solidFill>
                  <a:schemeClr val="accent1">
                    <a:lumMod val="75000"/>
                  </a:schemeClr>
                </a:solidFill>
                <a:latin typeface="+mj-lt"/>
                <a:ea typeface="+mj-ea"/>
                <a:cs typeface="+mj-cs"/>
              </a:rPr>
              <a:t>Section 1:</a:t>
            </a:r>
            <a:r>
              <a:rPr lang="en-US" sz="2800" b="1" cap="all">
                <a:ln w="3175" cmpd="sng">
                  <a:noFill/>
                </a:ln>
                <a:latin typeface="+mj-lt"/>
                <a:ea typeface="+mj-ea"/>
                <a:cs typeface="+mj-cs"/>
              </a:rPr>
              <a:t> </a:t>
            </a:r>
            <a:r>
              <a:rPr lang="en-US" sz="2800" b="1" cap="all">
                <a:ln w="3175" cmpd="sng">
                  <a:noFill/>
                </a:ln>
                <a:solidFill>
                  <a:schemeClr val="accent5">
                    <a:lumMod val="50000"/>
                  </a:schemeClr>
                </a:solidFill>
                <a:latin typeface="+mj-lt"/>
                <a:ea typeface="+mj-ea"/>
                <a:cs typeface="+mj-cs"/>
              </a:rPr>
              <a:t>prototyping</a:t>
            </a:r>
          </a:p>
          <a:p>
            <a:pPr marL="0" indent="0">
              <a:buNone/>
            </a:pPr>
            <a:r>
              <a:rPr lang="en-US" sz="3600" b="1" i="1" cap="all">
                <a:ln w="3175" cmpd="sng">
                  <a:noFill/>
                </a:ln>
                <a:solidFill>
                  <a:schemeClr val="accent1">
                    <a:lumMod val="75000"/>
                  </a:schemeClr>
                </a:solidFill>
                <a:latin typeface="+mj-lt"/>
                <a:ea typeface="+mj-ea"/>
                <a:cs typeface="+mj-cs"/>
              </a:rPr>
              <a:t>Section 2:</a:t>
            </a:r>
            <a:r>
              <a:rPr lang="en-US" sz="2800" b="1" cap="all">
                <a:ln w="3175" cmpd="sng">
                  <a:noFill/>
                </a:ln>
                <a:latin typeface="+mj-lt"/>
                <a:ea typeface="+mj-ea"/>
                <a:cs typeface="+mj-cs"/>
              </a:rPr>
              <a:t> </a:t>
            </a:r>
            <a:r>
              <a:rPr lang="en-US" sz="2800" b="1" cap="all">
                <a:ln w="3175" cmpd="sng">
                  <a:noFill/>
                </a:ln>
                <a:solidFill>
                  <a:schemeClr val="accent5">
                    <a:lumMod val="50000"/>
                  </a:schemeClr>
                </a:solidFill>
                <a:latin typeface="+mj-lt"/>
                <a:ea typeface="+mj-ea"/>
                <a:cs typeface="+mj-cs"/>
              </a:rPr>
              <a:t>Arduino Components</a:t>
            </a:r>
            <a:r>
              <a:rPr lang="en-US" sz="2800" b="1" cap="all">
                <a:ln w="3175" cmpd="sng">
                  <a:noFill/>
                </a:ln>
                <a:latin typeface="+mj-lt"/>
                <a:ea typeface="+mj-ea"/>
                <a:cs typeface="+mj-cs"/>
              </a:rPr>
              <a:t>  </a:t>
            </a:r>
          </a:p>
          <a:p>
            <a:pPr marL="0" indent="0">
              <a:buNone/>
            </a:pPr>
            <a:r>
              <a:rPr lang="en-US" sz="3600" b="1" i="1" cap="all">
                <a:ln w="3175" cmpd="sng">
                  <a:noFill/>
                </a:ln>
                <a:solidFill>
                  <a:schemeClr val="accent1">
                    <a:lumMod val="75000"/>
                  </a:schemeClr>
                </a:solidFill>
                <a:latin typeface="+mj-lt"/>
                <a:ea typeface="+mj-ea"/>
                <a:cs typeface="+mj-cs"/>
              </a:rPr>
              <a:t>Section 3:</a:t>
            </a:r>
            <a:r>
              <a:rPr lang="en-US" sz="2800" b="1" cap="all">
                <a:ln w="3175" cmpd="sng">
                  <a:noFill/>
                </a:ln>
                <a:latin typeface="+mj-lt"/>
                <a:ea typeface="+mj-ea"/>
                <a:cs typeface="+mj-cs"/>
              </a:rPr>
              <a:t> </a:t>
            </a:r>
            <a:r>
              <a:rPr lang="en-US" sz="2800" b="1" cap="all">
                <a:ln w="3175" cmpd="sng">
                  <a:noFill/>
                </a:ln>
                <a:solidFill>
                  <a:schemeClr val="accent5">
                    <a:lumMod val="50000"/>
                  </a:schemeClr>
                </a:solidFill>
                <a:latin typeface="+mj-lt"/>
                <a:ea typeface="+mj-ea"/>
                <a:cs typeface="+mj-cs"/>
              </a:rPr>
              <a:t>Door Alarm</a:t>
            </a:r>
          </a:p>
          <a:p>
            <a:pPr marL="0" indent="0">
              <a:buNone/>
            </a:pPr>
            <a:r>
              <a:rPr lang="en-US" sz="3600" b="1" i="1" cap="all">
                <a:ln w="3175" cmpd="sng">
                  <a:noFill/>
                </a:ln>
                <a:solidFill>
                  <a:schemeClr val="accent1">
                    <a:lumMod val="75000"/>
                  </a:schemeClr>
                </a:solidFill>
                <a:latin typeface="+mj-lt"/>
                <a:ea typeface="+mj-ea"/>
                <a:cs typeface="+mj-cs"/>
              </a:rPr>
              <a:t>Section 4:</a:t>
            </a:r>
            <a:r>
              <a:rPr lang="en-US" sz="2800" b="1" cap="all">
                <a:ln w="3175" cmpd="sng">
                  <a:noFill/>
                </a:ln>
                <a:latin typeface="+mj-lt"/>
                <a:ea typeface="+mj-ea"/>
                <a:cs typeface="+mj-cs"/>
              </a:rPr>
              <a:t> </a:t>
            </a:r>
            <a:r>
              <a:rPr lang="en-US" sz="2800" b="1" cap="all">
                <a:ln w="3175" cmpd="sng">
                  <a:noFill/>
                </a:ln>
                <a:solidFill>
                  <a:schemeClr val="accent5">
                    <a:lumMod val="50000"/>
                  </a:schemeClr>
                </a:solidFill>
                <a:latin typeface="+mj-lt"/>
                <a:ea typeface="+mj-ea"/>
                <a:cs typeface="+mj-cs"/>
              </a:rPr>
              <a:t>Detecting distance</a:t>
            </a:r>
          </a:p>
          <a:p>
            <a:pPr marL="0" indent="0">
              <a:buNone/>
            </a:pPr>
            <a:r>
              <a:rPr lang="en-US" sz="3600" b="1" i="1" cap="all">
                <a:ln w="3175" cmpd="sng">
                  <a:noFill/>
                </a:ln>
                <a:solidFill>
                  <a:schemeClr val="accent1">
                    <a:lumMod val="75000"/>
                  </a:schemeClr>
                </a:solidFill>
                <a:latin typeface="+mj-lt"/>
                <a:ea typeface="+mj-ea"/>
                <a:cs typeface="+mj-cs"/>
              </a:rPr>
              <a:t>Section 5:</a:t>
            </a:r>
            <a:r>
              <a:rPr lang="en-US" sz="3600" b="1" i="1" cap="all">
                <a:ln w="3175" cmpd="sng">
                  <a:noFill/>
                </a:ln>
                <a:latin typeface="+mj-lt"/>
                <a:ea typeface="+mj-ea"/>
                <a:cs typeface="+mj-cs"/>
              </a:rPr>
              <a:t> </a:t>
            </a:r>
            <a:r>
              <a:rPr lang="en-US" sz="2800" b="1" i="1" cap="all">
                <a:ln w="3175" cmpd="sng">
                  <a:noFill/>
                </a:ln>
                <a:solidFill>
                  <a:schemeClr val="accent5">
                    <a:lumMod val="50000"/>
                  </a:schemeClr>
                </a:solidFill>
                <a:latin typeface="+mj-lt"/>
                <a:ea typeface="+mj-ea"/>
                <a:cs typeface="+mj-cs"/>
              </a:rPr>
              <a:t>Automated Lights</a:t>
            </a:r>
            <a:endParaRPr lang="en-US" sz="2800" b="1" cap="all">
              <a:ln w="3175" cmpd="sng">
                <a:noFill/>
              </a:ln>
              <a:solidFill>
                <a:schemeClr val="accent5">
                  <a:lumMod val="50000"/>
                </a:schemeClr>
              </a:solidFill>
              <a:latin typeface="+mj-lt"/>
              <a:ea typeface="+mj-ea"/>
              <a:cs typeface="+mj-cs"/>
            </a:endParaRPr>
          </a:p>
        </p:txBody>
      </p:sp>
    </p:spTree>
    <p:extLst>
      <p:ext uri="{BB962C8B-B14F-4D97-AF65-F5344CB8AC3E}">
        <p14:creationId xmlns:p14="http://schemas.microsoft.com/office/powerpoint/2010/main" val="1729537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3D5C33-9A30-DA41-B673-67BFA17A2577}"/>
              </a:ext>
            </a:extLst>
          </p:cNvPr>
          <p:cNvSpPr/>
          <p:nvPr/>
        </p:nvSpPr>
        <p:spPr>
          <a:xfrm>
            <a:off x="1137687" y="1625267"/>
            <a:ext cx="9620327" cy="51928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225AE84-41B6-BE4F-A8A1-90BA2F60538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216221" y="1715753"/>
            <a:ext cx="9451918" cy="5047519"/>
          </a:xfrm>
          <a:prstGeom prst="rect">
            <a:avLst/>
          </a:prstGeom>
        </p:spPr>
      </p:pic>
      <p:sp>
        <p:nvSpPr>
          <p:cNvPr id="4" name="Rectangle: Rounded Corners 3">
            <a:extLst>
              <a:ext uri="{FF2B5EF4-FFF2-40B4-BE49-F238E27FC236}">
                <a16:creationId xmlns:a16="http://schemas.microsoft.com/office/drawing/2014/main" id="{6DF06918-8998-1348-BB02-26387D3167B7}"/>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
        <p:nvSpPr>
          <p:cNvPr id="6" name="Content Placeholder 2">
            <a:extLst>
              <a:ext uri="{FF2B5EF4-FFF2-40B4-BE49-F238E27FC236}">
                <a16:creationId xmlns:a16="http://schemas.microsoft.com/office/drawing/2014/main" id="{0F406707-55A8-1D45-AB86-B498ADD583F4}"/>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Once again I modify the C++ code so the new sensor functions correctly.</a:t>
            </a:r>
          </a:p>
        </p:txBody>
      </p:sp>
    </p:spTree>
    <p:extLst>
      <p:ext uri="{BB962C8B-B14F-4D97-AF65-F5344CB8AC3E}">
        <p14:creationId xmlns:p14="http://schemas.microsoft.com/office/powerpoint/2010/main" val="858508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041839-E4B5-5E4B-902E-38E4CB5A7656}"/>
              </a:ext>
            </a:extLst>
          </p:cNvPr>
          <p:cNvSpPr/>
          <p:nvPr/>
        </p:nvSpPr>
        <p:spPr>
          <a:xfrm>
            <a:off x="2219114" y="1739348"/>
            <a:ext cx="7526235" cy="507872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82EC71-7639-B748-B2C7-DF60EFBE2B04}"/>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281624" y="1799342"/>
            <a:ext cx="7413716" cy="4964268"/>
          </a:xfrm>
          <a:prstGeom prst="rect">
            <a:avLst/>
          </a:prstGeom>
        </p:spPr>
      </p:pic>
      <p:sp>
        <p:nvSpPr>
          <p:cNvPr id="4" name="Rectangle: Rounded Corners 3">
            <a:extLst>
              <a:ext uri="{FF2B5EF4-FFF2-40B4-BE49-F238E27FC236}">
                <a16:creationId xmlns:a16="http://schemas.microsoft.com/office/drawing/2014/main" id="{99936208-474C-1349-ADE1-3B25E56D9BE5}"/>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
        <p:nvSpPr>
          <p:cNvPr id="6" name="Content Placeholder 2">
            <a:extLst>
              <a:ext uri="{FF2B5EF4-FFF2-40B4-BE49-F238E27FC236}">
                <a16:creationId xmlns:a16="http://schemas.microsoft.com/office/drawing/2014/main" id="{FEE277A4-CEC5-6147-B977-79474EBD01C1}"/>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Inside the App while the board is connected, I can view the output of the Arduino board by viewing the serial data. Below you can see the message from the Arduino serial data, as well as the photoresister data.</a:t>
            </a:r>
          </a:p>
        </p:txBody>
      </p:sp>
    </p:spTree>
    <p:extLst>
      <p:ext uri="{BB962C8B-B14F-4D97-AF65-F5344CB8AC3E}">
        <p14:creationId xmlns:p14="http://schemas.microsoft.com/office/powerpoint/2010/main" val="399911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Project CHallenges</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3465067"/>
          </a:xfrm>
        </p:spPr>
        <p:txBody>
          <a:bodyPr>
            <a:normAutofit/>
          </a:bodyPr>
          <a:lstStyle/>
          <a:p>
            <a:pPr algn="ctr"/>
            <a:r>
              <a:rPr lang="en-US" sz="2800" b="1" cap="all">
                <a:ln w="3175" cmpd="sng">
                  <a:noFill/>
                </a:ln>
                <a:latin typeface="+mj-lt"/>
                <a:ea typeface="+mj-ea"/>
                <a:cs typeface="+mj-cs"/>
              </a:rPr>
              <a:t>since I did not have access to a windows enviroment, One of the challenges I faced was doing this project entirely from an android operating system on my Samsung Galaxy Tab s7+. I was able to overcome this obstable by using the App “ArduinoDroid” as a work around for the Arduino IDE.</a:t>
            </a:r>
          </a:p>
          <a:p>
            <a:pPr algn="ctr"/>
            <a:endParaRPr lang="en-US" sz="2800" b="1" cap="all">
              <a:ln w="3175" cmpd="sng">
                <a:noFill/>
              </a:ln>
              <a:latin typeface="+mj-lt"/>
              <a:ea typeface="+mj-ea"/>
              <a:cs typeface="+mj-cs"/>
            </a:endParaRPr>
          </a:p>
          <a:p>
            <a:pPr algn="ctr"/>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F7CA7FB6-29D5-8947-8986-B3AA55F0A7AD}"/>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Tree>
    <p:extLst>
      <p:ext uri="{BB962C8B-B14F-4D97-AF65-F5344CB8AC3E}">
        <p14:creationId xmlns:p14="http://schemas.microsoft.com/office/powerpoint/2010/main" val="144409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59D5-89E7-F04A-9947-A9188BCDDA5E}"/>
              </a:ext>
            </a:extLst>
          </p:cNvPr>
          <p:cNvSpPr>
            <a:spLocks noGrp="1"/>
          </p:cNvSpPr>
          <p:nvPr>
            <p:ph type="title"/>
          </p:nvPr>
        </p:nvSpPr>
        <p:spPr>
          <a:xfrm>
            <a:off x="0" y="1793613"/>
            <a:ext cx="12192000" cy="1113868"/>
          </a:xfrm>
        </p:spPr>
        <p:txBody>
          <a:bodyPr>
            <a:normAutofit fontScale="90000"/>
          </a:bodyPr>
          <a:lstStyle/>
          <a:p>
            <a:pPr algn="ctr"/>
            <a:r>
              <a:rPr lang="en-US" sz="4000" b="1">
                <a:solidFill>
                  <a:schemeClr val="accent1">
                    <a:lumMod val="40000"/>
                    <a:lumOff val="60000"/>
                  </a:schemeClr>
                </a:solidFill>
              </a:rPr>
              <a:t>Career Skills obtained</a:t>
            </a:r>
            <a:br>
              <a:rPr lang="en-US" sz="4000" b="1">
                <a:solidFill>
                  <a:schemeClr val="accent1">
                    <a:lumMod val="40000"/>
                    <a:lumOff val="60000"/>
                  </a:schemeClr>
                </a:solidFill>
              </a:rPr>
            </a:br>
            <a:endParaRPr lang="en-US" sz="4000" b="1">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27B28236-ECE3-4345-82B6-6D947FBD23CD}"/>
              </a:ext>
            </a:extLst>
          </p:cNvPr>
          <p:cNvSpPr>
            <a:spLocks noGrp="1"/>
          </p:cNvSpPr>
          <p:nvPr>
            <p:ph idx="1"/>
          </p:nvPr>
        </p:nvSpPr>
        <p:spPr>
          <a:xfrm>
            <a:off x="0" y="2699560"/>
            <a:ext cx="12191999" cy="3465067"/>
          </a:xfrm>
        </p:spPr>
        <p:txBody>
          <a:bodyPr>
            <a:normAutofit fontScale="92500" lnSpcReduction="10000"/>
          </a:bodyPr>
          <a:lstStyle/>
          <a:p>
            <a:pPr algn="ctr"/>
            <a:r>
              <a:rPr lang="en-US" sz="2800" b="1" cap="all">
                <a:ln w="3175" cmpd="sng">
                  <a:noFill/>
                </a:ln>
                <a:latin typeface="+mj-lt"/>
                <a:ea typeface="+mj-ea"/>
                <a:cs typeface="+mj-cs"/>
              </a:rPr>
              <a:t>FAMILIARITY WITH aRDUINO components and how they function.</a:t>
            </a:r>
          </a:p>
          <a:p>
            <a:pPr algn="ctr"/>
            <a:r>
              <a:rPr lang="en-US" sz="2800" b="1" cap="all">
                <a:ln w="3175" cmpd="sng">
                  <a:noFill/>
                </a:ln>
                <a:latin typeface="+mj-lt"/>
                <a:ea typeface="+mj-ea"/>
                <a:cs typeface="+mj-cs"/>
              </a:rPr>
              <a:t>C ++ coding experience.</a:t>
            </a:r>
          </a:p>
          <a:p>
            <a:pPr algn="ctr"/>
            <a:r>
              <a:rPr lang="en-US" sz="2800" b="1" cap="all">
                <a:ln w="3175" cmpd="sng">
                  <a:noFill/>
                </a:ln>
                <a:latin typeface="+mj-lt"/>
                <a:ea typeface="+mj-ea"/>
                <a:cs typeface="+mj-cs"/>
              </a:rPr>
              <a:t>Working in virtual enviroments.</a:t>
            </a:r>
          </a:p>
          <a:p>
            <a:pPr algn="ctr"/>
            <a:r>
              <a:rPr lang="en-US" sz="2800" b="1" cap="all">
                <a:ln w="3175" cmpd="sng">
                  <a:noFill/>
                </a:ln>
                <a:latin typeface="+mj-lt"/>
                <a:ea typeface="+mj-ea"/>
                <a:cs typeface="+mj-cs"/>
              </a:rPr>
              <a:t>prototyping</a:t>
            </a:r>
          </a:p>
          <a:p>
            <a:pPr algn="ctr"/>
            <a:r>
              <a:rPr lang="en-US" sz="2800" b="1" cap="all">
                <a:ln w="3175" cmpd="sng">
                  <a:noFill/>
                </a:ln>
                <a:latin typeface="+mj-lt"/>
                <a:ea typeface="+mj-ea"/>
                <a:cs typeface="+mj-cs"/>
              </a:rPr>
              <a:t>EXPERIENCE WITH ELECTRONICS AND TROUBLESHOOTING.</a:t>
            </a:r>
          </a:p>
          <a:p>
            <a:pPr algn="ctr"/>
            <a:r>
              <a:rPr lang="en-US" sz="2800" b="1" cap="all">
                <a:ln w="3175" cmpd="sng">
                  <a:noFill/>
                </a:ln>
                <a:latin typeface="+mj-lt"/>
                <a:ea typeface="+mj-ea"/>
                <a:cs typeface="+mj-cs"/>
              </a:rPr>
              <a:t>Data analysis</a:t>
            </a:r>
          </a:p>
          <a:p>
            <a:pPr algn="ctr"/>
            <a:endParaRPr lang="en-US" sz="2800" b="1" cap="all">
              <a:ln w="3175" cmpd="sng">
                <a:noFill/>
              </a:ln>
              <a:latin typeface="+mj-lt"/>
              <a:ea typeface="+mj-ea"/>
              <a:cs typeface="+mj-cs"/>
            </a:endParaRPr>
          </a:p>
          <a:p>
            <a:pPr algn="ctr"/>
            <a:endParaRPr lang="en-US" sz="2800" b="1" cap="all">
              <a:ln w="3175" cmpd="sng">
                <a:noFill/>
              </a:ln>
              <a:latin typeface="+mj-lt"/>
              <a:ea typeface="+mj-ea"/>
              <a:cs typeface="+mj-cs"/>
            </a:endParaRPr>
          </a:p>
        </p:txBody>
      </p:sp>
      <p:sp>
        <p:nvSpPr>
          <p:cNvPr id="5" name="Rectangle: Rounded Corners 4">
            <a:extLst>
              <a:ext uri="{FF2B5EF4-FFF2-40B4-BE49-F238E27FC236}">
                <a16:creationId xmlns:a16="http://schemas.microsoft.com/office/drawing/2014/main" id="{F7CA7FB6-29D5-8947-8986-B3AA55F0A7AD}"/>
              </a:ext>
            </a:extLst>
          </p:cNvPr>
          <p:cNvSpPr/>
          <p:nvPr/>
        </p:nvSpPr>
        <p:spPr>
          <a:xfrm>
            <a:off x="68207" y="39930"/>
            <a:ext cx="2724215" cy="27954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5: Automated Lights</a:t>
            </a:r>
          </a:p>
        </p:txBody>
      </p:sp>
    </p:spTree>
    <p:extLst>
      <p:ext uri="{BB962C8B-B14F-4D97-AF65-F5344CB8AC3E}">
        <p14:creationId xmlns:p14="http://schemas.microsoft.com/office/powerpoint/2010/main" val="1186256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9E6E-1C09-E14F-A700-0978410D10D3}"/>
              </a:ext>
            </a:extLst>
          </p:cNvPr>
          <p:cNvSpPr>
            <a:spLocks noGrp="1"/>
          </p:cNvSpPr>
          <p:nvPr>
            <p:ph type="title"/>
          </p:nvPr>
        </p:nvSpPr>
        <p:spPr>
          <a:xfrm>
            <a:off x="1" y="609600"/>
            <a:ext cx="12191998" cy="2089556"/>
          </a:xfrm>
        </p:spPr>
        <p:txBody>
          <a:bodyPr>
            <a:normAutofit/>
          </a:bodyPr>
          <a:lstStyle/>
          <a:p>
            <a:pPr algn="ctr"/>
            <a:r>
              <a:rPr lang="en-US" sz="4000" b="1">
                <a:solidFill>
                  <a:schemeClr val="accent1">
                    <a:lumMod val="40000"/>
                    <a:lumOff val="60000"/>
                  </a:schemeClr>
                </a:solidFill>
              </a:rPr>
              <a:t>Conclusion</a:t>
            </a:r>
          </a:p>
        </p:txBody>
      </p:sp>
      <p:sp>
        <p:nvSpPr>
          <p:cNvPr id="3" name="Content Placeholder 2">
            <a:extLst>
              <a:ext uri="{FF2B5EF4-FFF2-40B4-BE49-F238E27FC236}">
                <a16:creationId xmlns:a16="http://schemas.microsoft.com/office/drawing/2014/main" id="{D69BFB18-E357-7542-8584-69A3AA28499F}"/>
              </a:ext>
            </a:extLst>
          </p:cNvPr>
          <p:cNvSpPr>
            <a:spLocks noGrp="1"/>
          </p:cNvSpPr>
          <p:nvPr>
            <p:ph idx="1"/>
          </p:nvPr>
        </p:nvSpPr>
        <p:spPr>
          <a:xfrm>
            <a:off x="2090645" y="3273058"/>
            <a:ext cx="10101356" cy="3584942"/>
          </a:xfrm>
        </p:spPr>
        <p:txBody>
          <a:bodyPr>
            <a:normAutofit/>
          </a:bodyPr>
          <a:lstStyle/>
          <a:p>
            <a:pPr marL="0" indent="0">
              <a:buNone/>
            </a:pPr>
            <a:r>
              <a:rPr lang="en-US" sz="2400" b="1"/>
              <a:t> </a:t>
            </a:r>
          </a:p>
          <a:p>
            <a:endParaRPr lang="en-US" sz="2400" b="1"/>
          </a:p>
        </p:txBody>
      </p:sp>
      <p:sp>
        <p:nvSpPr>
          <p:cNvPr id="5" name="Content Placeholder 2">
            <a:extLst>
              <a:ext uri="{FF2B5EF4-FFF2-40B4-BE49-F238E27FC236}">
                <a16:creationId xmlns:a16="http://schemas.microsoft.com/office/drawing/2014/main" id="{EFECDB50-3F27-A14B-AE28-B0F1DF30FCC0}"/>
              </a:ext>
            </a:extLst>
          </p:cNvPr>
          <p:cNvSpPr txBox="1">
            <a:spLocks/>
          </p:cNvSpPr>
          <p:nvPr/>
        </p:nvSpPr>
        <p:spPr>
          <a:xfrm>
            <a:off x="828260" y="2180225"/>
            <a:ext cx="10172993" cy="397813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3200" b="1"/>
              <a:t>This was a very interesting journey in creating an automated home security system using Arduino technolgy. I am very fascinated by the many possible applications of IoT in today’s world. I’m looking forward to discover many other uses for what I can create with Arduino and other IoT hardware.</a:t>
            </a:r>
          </a:p>
        </p:txBody>
      </p:sp>
    </p:spTree>
    <p:extLst>
      <p:ext uri="{BB962C8B-B14F-4D97-AF65-F5344CB8AC3E}">
        <p14:creationId xmlns:p14="http://schemas.microsoft.com/office/powerpoint/2010/main" val="1600586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CD66-3F48-434D-AE31-B8E0D639C3BA}"/>
              </a:ext>
            </a:extLst>
          </p:cNvPr>
          <p:cNvSpPr>
            <a:spLocks noGrp="1"/>
          </p:cNvSpPr>
          <p:nvPr>
            <p:ph type="title"/>
          </p:nvPr>
        </p:nvSpPr>
        <p:spPr/>
        <p:txBody>
          <a:bodyPr/>
          <a:lstStyle/>
          <a:p>
            <a:r>
              <a:rPr lang="en-US" b="1"/>
              <a:t>REFERENCES</a:t>
            </a:r>
          </a:p>
        </p:txBody>
      </p:sp>
      <p:sp>
        <p:nvSpPr>
          <p:cNvPr id="3" name="Content Placeholder 2">
            <a:extLst>
              <a:ext uri="{FF2B5EF4-FFF2-40B4-BE49-F238E27FC236}">
                <a16:creationId xmlns:a16="http://schemas.microsoft.com/office/drawing/2014/main" id="{5AEC26AF-A95D-ED47-B08D-731B99E0E004}"/>
              </a:ext>
            </a:extLst>
          </p:cNvPr>
          <p:cNvSpPr>
            <a:spLocks noGrp="1"/>
          </p:cNvSpPr>
          <p:nvPr>
            <p:ph idx="1"/>
          </p:nvPr>
        </p:nvSpPr>
        <p:spPr>
          <a:xfrm>
            <a:off x="685801" y="2142067"/>
            <a:ext cx="10131425" cy="4715933"/>
          </a:xfrm>
        </p:spPr>
        <p:txBody>
          <a:bodyPr>
            <a:noAutofit/>
          </a:bodyPr>
          <a:lstStyle/>
          <a:p>
            <a:r>
              <a:rPr lang="en-US">
                <a:hlinkClick r:id="rId2"/>
              </a:rPr>
              <a:t>https://www.arduino.cc/</a:t>
            </a:r>
            <a:endParaRPr lang="en-US"/>
          </a:p>
          <a:p>
            <a:r>
              <a:rPr lang="en-US">
                <a:hlinkClick r:id="rId3"/>
              </a:rPr>
              <a:t>https://store.arduino.cc/usa/mega-2560-r3</a:t>
            </a:r>
            <a:endParaRPr lang="en-US"/>
          </a:p>
          <a:p>
            <a:r>
              <a:rPr lang="en-US">
                <a:hlinkClick r:id="rId4"/>
              </a:rPr>
              <a:t>https://www.arduino.cc/en/software</a:t>
            </a:r>
            <a:endParaRPr lang="en-US"/>
          </a:p>
          <a:p>
            <a:r>
              <a:rPr lang="en-US">
                <a:hlinkClick r:id="rId5"/>
              </a:rPr>
              <a:t>https://www.tinkercad.com/learn/circuits/learning</a:t>
            </a:r>
            <a:endParaRPr lang="en-US"/>
          </a:p>
          <a:p>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182471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DC9FF25-A95A-404E-ABB5-BD229F88249D}"/>
              </a:ext>
            </a:extLst>
          </p:cNvPr>
          <p:cNvSpPr txBox="1"/>
          <p:nvPr/>
        </p:nvSpPr>
        <p:spPr>
          <a:xfrm>
            <a:off x="-2" y="2558618"/>
            <a:ext cx="12192002" cy="3539430"/>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one of my project I am:</a:t>
            </a:r>
          </a:p>
          <a:p>
            <a:endParaRPr lang="en-US" sz="2800" b="1" cap="all">
              <a:ln w="3175" cmpd="sng">
                <a:noFill/>
              </a:ln>
              <a:latin typeface="+mj-lt"/>
              <a:ea typeface="+mj-ea"/>
              <a:cs typeface="+mj-cs"/>
            </a:endParaRPr>
          </a:p>
          <a:p>
            <a:pPr marL="457200" indent="-457200" algn="ctr">
              <a:buFont typeface="Arial" panose="020B0604020202020204" pitchFamily="34" charset="0"/>
              <a:buChar char="•"/>
            </a:pPr>
            <a:r>
              <a:rPr lang="en-US" sz="2800" b="1" cap="all">
                <a:ln w="3175" cmpd="sng">
                  <a:noFill/>
                </a:ln>
                <a:latin typeface="+mj-lt"/>
                <a:ea typeface="+mj-ea"/>
                <a:cs typeface="+mj-cs"/>
              </a:rPr>
              <a:t>designing a digital prototype in a virtual enviroment called tinker cad.</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904996"/>
            <a:ext cx="12192000" cy="331206"/>
          </a:xfrm>
        </p:spPr>
        <p:txBody>
          <a:bodyPr>
            <a:normAutofit fontScale="90000"/>
          </a:bodyPr>
          <a:lstStyle/>
          <a:p>
            <a:pPr algn="ctr"/>
            <a:r>
              <a:rPr lang="en-US" sz="4400" b="1">
                <a:solidFill>
                  <a:schemeClr val="accent1">
                    <a:lumMod val="40000"/>
                    <a:lumOff val="60000"/>
                  </a:schemeClr>
                </a:solidFill>
              </a:rPr>
              <a:t>Prototyping:</a:t>
            </a:r>
            <a:br>
              <a:rPr lang="en-US" sz="4400" b="1">
                <a:solidFill>
                  <a:schemeClr val="accent1">
                    <a:lumMod val="40000"/>
                    <a:lumOff val="60000"/>
                  </a:schemeClr>
                </a:solidFill>
              </a:rPr>
            </a:b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0"/>
            <a:ext cx="12192000" cy="1798638"/>
          </a:xfrm>
        </p:spPr>
        <p:txBody>
          <a:bodyPr>
            <a:normAutofit/>
          </a:bodyPr>
          <a:lstStyle/>
          <a:p>
            <a:pPr algn="ctr"/>
            <a:r>
              <a:rPr lang="en-US" sz="6600" b="1">
                <a:solidFill>
                  <a:schemeClr val="accent5">
                    <a:lumMod val="50000"/>
                  </a:schemeClr>
                </a:solidFill>
                <a:latin typeface="+mn-lt"/>
              </a:rPr>
              <a:t>SECTION 1</a:t>
            </a:r>
            <a:endParaRPr lang="en-US" sz="6600">
              <a:solidFill>
                <a:schemeClr val="accent5">
                  <a:lumMod val="50000"/>
                </a:schemeClr>
              </a:solidFill>
              <a:latin typeface="+mn-lt"/>
            </a:endParaRPr>
          </a:p>
        </p:txBody>
      </p:sp>
    </p:spTree>
    <p:extLst>
      <p:ext uri="{BB962C8B-B14F-4D97-AF65-F5344CB8AC3E}">
        <p14:creationId xmlns:p14="http://schemas.microsoft.com/office/powerpoint/2010/main" val="231025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EEB61F-9892-264A-8410-9542B31DBEB2}"/>
              </a:ext>
            </a:extLst>
          </p:cNvPr>
          <p:cNvSpPr/>
          <p:nvPr/>
        </p:nvSpPr>
        <p:spPr>
          <a:xfrm>
            <a:off x="1999514" y="1401428"/>
            <a:ext cx="8235423" cy="525945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9361"/>
            <a:ext cx="12192000" cy="1129631"/>
          </a:xfrm>
        </p:spPr>
        <p:txBody>
          <a:bodyPr anchor="t">
            <a:normAutofit/>
          </a:bodyPr>
          <a:lstStyle/>
          <a:p>
            <a:r>
              <a:rPr lang="en-US" sz="2400" b="1">
                <a:solidFill>
                  <a:schemeClr val="accent5">
                    <a:lumMod val="50000"/>
                  </a:schemeClr>
                </a:solidFill>
              </a:rPr>
              <a:t>First I created a digital prototype to start planning out my circuit by using Tinker CAD.</a:t>
            </a:r>
          </a:p>
          <a:p>
            <a:r>
              <a:rPr lang="en-US" b="1">
                <a:solidFill>
                  <a:schemeClr val="accent5">
                    <a:lumMod val="50000"/>
                  </a:schemeClr>
                </a:solidFill>
              </a:rPr>
              <a:t>This is a simple demonstration of making a red LED blink on and off.</a:t>
            </a:r>
            <a:endParaRPr lang="en-US" sz="2400" b="1">
              <a:solidFill>
                <a:schemeClr val="accent5">
                  <a:lumMod val="50000"/>
                </a:schemeClr>
              </a:solidFill>
            </a:endParaRPr>
          </a:p>
          <a:p>
            <a:endParaRPr lang="en-US" sz="2400" b="1">
              <a:solidFill>
                <a:schemeClr val="accent5">
                  <a:lumMod val="50000"/>
                </a:schemeClr>
              </a:solidFill>
            </a:endParaRPr>
          </a:p>
          <a:p>
            <a:endParaRPr lang="en-US" b="1">
              <a:solidFill>
                <a:schemeClr val="accent5">
                  <a:lumMod val="50000"/>
                </a:schemeClr>
              </a:solidFill>
            </a:endParaRPr>
          </a:p>
        </p:txBody>
      </p:sp>
      <p:sp>
        <p:nvSpPr>
          <p:cNvPr id="8" name="Arrow: Down 7">
            <a:extLst>
              <a:ext uri="{FF2B5EF4-FFF2-40B4-BE49-F238E27FC236}">
                <a16:creationId xmlns:a16="http://schemas.microsoft.com/office/drawing/2014/main" id="{58B1B181-5762-8542-AB4B-4FF235F2F9BB}"/>
              </a:ext>
            </a:extLst>
          </p:cNvPr>
          <p:cNvSpPr/>
          <p:nvPr/>
        </p:nvSpPr>
        <p:spPr>
          <a:xfrm>
            <a:off x="5187107" y="1519427"/>
            <a:ext cx="305481" cy="725250"/>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4959823" y="2265561"/>
            <a:ext cx="760050" cy="34522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Arrow: Down 11">
            <a:extLst>
              <a:ext uri="{FF2B5EF4-FFF2-40B4-BE49-F238E27FC236}">
                <a16:creationId xmlns:a16="http://schemas.microsoft.com/office/drawing/2014/main" id="{9FF5C4BB-EE97-1D47-9707-9E1B252EA2A6}"/>
              </a:ext>
            </a:extLst>
          </p:cNvPr>
          <p:cNvSpPr/>
          <p:nvPr/>
        </p:nvSpPr>
        <p:spPr>
          <a:xfrm>
            <a:off x="-4145153" y="7949791"/>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D654C4B-371F-4A49-AF67-A2FE54425910}"/>
              </a:ext>
            </a:extLst>
          </p:cNvPr>
          <p:cNvSpPr/>
          <p:nvPr/>
        </p:nvSpPr>
        <p:spPr>
          <a:xfrm>
            <a:off x="4459016" y="4794103"/>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6456B58-5392-A347-82A2-75CE6479FD9E}"/>
              </a:ext>
            </a:extLst>
          </p:cNvPr>
          <p:cNvSpPr/>
          <p:nvPr/>
        </p:nvSpPr>
        <p:spPr>
          <a:xfrm>
            <a:off x="68208" y="39930"/>
            <a:ext cx="2523065" cy="2368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1: Prototyping</a:t>
            </a:r>
          </a:p>
        </p:txBody>
      </p:sp>
      <p:pic>
        <p:nvPicPr>
          <p:cNvPr id="9" name="Picture 8">
            <a:extLst>
              <a:ext uri="{FF2B5EF4-FFF2-40B4-BE49-F238E27FC236}">
                <a16:creationId xmlns:a16="http://schemas.microsoft.com/office/drawing/2014/main" id="{0EE7FDB2-58D5-1D46-92C5-9DD137352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757" y="1451217"/>
            <a:ext cx="8125728" cy="5143126"/>
          </a:xfrm>
          <a:prstGeom prst="rect">
            <a:avLst/>
          </a:prstGeom>
        </p:spPr>
      </p:pic>
    </p:spTree>
    <p:extLst>
      <p:ext uri="{BB962C8B-B14F-4D97-AF65-F5344CB8AC3E}">
        <p14:creationId xmlns:p14="http://schemas.microsoft.com/office/powerpoint/2010/main" val="2428983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21B508-BB9C-354E-8C4B-DAF0B3387189}"/>
              </a:ext>
            </a:extLst>
          </p:cNvPr>
          <p:cNvSpPr/>
          <p:nvPr/>
        </p:nvSpPr>
        <p:spPr>
          <a:xfrm>
            <a:off x="2046988" y="1317905"/>
            <a:ext cx="8004549" cy="528381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69361"/>
            <a:ext cx="12192000" cy="1129631"/>
          </a:xfrm>
        </p:spPr>
        <p:txBody>
          <a:bodyPr anchor="t">
            <a:normAutofit/>
          </a:bodyPr>
          <a:lstStyle/>
          <a:p>
            <a:r>
              <a:rPr lang="en-US" sz="2400" b="1">
                <a:solidFill>
                  <a:schemeClr val="accent5">
                    <a:lumMod val="50000"/>
                  </a:schemeClr>
                </a:solidFill>
              </a:rPr>
              <a:t>I also used Tinker CAD to create this basic code to operate my prototype. In this example I’m using a form of block coding they offer on their website.</a:t>
            </a:r>
          </a:p>
          <a:p>
            <a:endParaRPr lang="en-US" b="1">
              <a:solidFill>
                <a:schemeClr val="accent5">
                  <a:lumMod val="50000"/>
                </a:schemeClr>
              </a:solidFill>
            </a:endParaRPr>
          </a:p>
        </p:txBody>
      </p:sp>
      <p:sp>
        <p:nvSpPr>
          <p:cNvPr id="8" name="Arrow: Down 7">
            <a:extLst>
              <a:ext uri="{FF2B5EF4-FFF2-40B4-BE49-F238E27FC236}">
                <a16:creationId xmlns:a16="http://schemas.microsoft.com/office/drawing/2014/main" id="{58B1B181-5762-8542-AB4B-4FF235F2F9BB}"/>
              </a:ext>
            </a:extLst>
          </p:cNvPr>
          <p:cNvSpPr/>
          <p:nvPr/>
        </p:nvSpPr>
        <p:spPr>
          <a:xfrm>
            <a:off x="5187107" y="1381740"/>
            <a:ext cx="305481" cy="697288"/>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30181B-5DEC-374A-8F82-6A438DDCED55}"/>
              </a:ext>
            </a:extLst>
          </p:cNvPr>
          <p:cNvSpPr/>
          <p:nvPr/>
        </p:nvSpPr>
        <p:spPr>
          <a:xfrm>
            <a:off x="4959823" y="2113222"/>
            <a:ext cx="760050" cy="33191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Arrow: Down 11">
            <a:extLst>
              <a:ext uri="{FF2B5EF4-FFF2-40B4-BE49-F238E27FC236}">
                <a16:creationId xmlns:a16="http://schemas.microsoft.com/office/drawing/2014/main" id="{9FF5C4BB-EE97-1D47-9707-9E1B252EA2A6}"/>
              </a:ext>
            </a:extLst>
          </p:cNvPr>
          <p:cNvSpPr/>
          <p:nvPr/>
        </p:nvSpPr>
        <p:spPr>
          <a:xfrm>
            <a:off x="-4145153" y="7949791"/>
            <a:ext cx="302411" cy="426689"/>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D654C4B-371F-4A49-AF67-A2FE54425910}"/>
              </a:ext>
            </a:extLst>
          </p:cNvPr>
          <p:cNvSpPr/>
          <p:nvPr/>
        </p:nvSpPr>
        <p:spPr>
          <a:xfrm>
            <a:off x="4459016" y="4644905"/>
            <a:ext cx="302411" cy="410238"/>
          </a:xfrm>
          <a:prstGeom prst="down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0FDD08-1200-9A42-A235-6B241FB0D78C}"/>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t="-383" b="4083"/>
          <a:stretch/>
        </p:blipFill>
        <p:spPr>
          <a:xfrm>
            <a:off x="2096405" y="1369908"/>
            <a:ext cx="7903542" cy="5177665"/>
          </a:xfrm>
          <a:prstGeom prst="rect">
            <a:avLst/>
          </a:prstGeom>
        </p:spPr>
      </p:pic>
      <p:sp>
        <p:nvSpPr>
          <p:cNvPr id="11" name="Rectangle: Rounded Corners 10">
            <a:extLst>
              <a:ext uri="{FF2B5EF4-FFF2-40B4-BE49-F238E27FC236}">
                <a16:creationId xmlns:a16="http://schemas.microsoft.com/office/drawing/2014/main" id="{C67E77AB-62DB-A342-B093-8B590B019055}"/>
              </a:ext>
            </a:extLst>
          </p:cNvPr>
          <p:cNvSpPr/>
          <p:nvPr/>
        </p:nvSpPr>
        <p:spPr>
          <a:xfrm>
            <a:off x="68208" y="39930"/>
            <a:ext cx="2523065" cy="23680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1: Prototyping</a:t>
            </a:r>
          </a:p>
        </p:txBody>
      </p:sp>
    </p:spTree>
    <p:extLst>
      <p:ext uri="{BB962C8B-B14F-4D97-AF65-F5344CB8AC3E}">
        <p14:creationId xmlns:p14="http://schemas.microsoft.com/office/powerpoint/2010/main" val="151220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C9FF25-A95A-404E-ABB5-BD229F88249D}"/>
              </a:ext>
            </a:extLst>
          </p:cNvPr>
          <p:cNvSpPr txBox="1"/>
          <p:nvPr/>
        </p:nvSpPr>
        <p:spPr>
          <a:xfrm>
            <a:off x="0" y="2855422"/>
            <a:ext cx="12192000" cy="4401205"/>
          </a:xfrm>
          <a:prstGeom prst="rect">
            <a:avLst/>
          </a:prstGeom>
          <a:noFill/>
        </p:spPr>
        <p:txBody>
          <a:bodyPr wrap="square" rtlCol="0" anchor="ctr">
            <a:spAutoFit/>
          </a:bodyPr>
          <a:lstStyle/>
          <a:p>
            <a:pPr algn="ctr"/>
            <a:r>
              <a:rPr lang="en-US" sz="2800" b="1" cap="all">
                <a:ln w="3175" cmpd="sng">
                  <a:noFill/>
                </a:ln>
                <a:latin typeface="+mj-lt"/>
                <a:ea typeface="+mj-ea"/>
                <a:cs typeface="+mj-cs"/>
              </a:rPr>
              <a:t>In section two of my project I am:</a:t>
            </a:r>
          </a:p>
          <a:p>
            <a:pPr algn="ctr"/>
            <a:endParaRPr lang="en-US" sz="2800" b="1" cap="all">
              <a:ln w="3175" cmpd="sng">
                <a:noFill/>
              </a:ln>
              <a:latin typeface="+mj-lt"/>
              <a:ea typeface="+mj-ea"/>
              <a:cs typeface="+mj-cs"/>
            </a:endParaRPr>
          </a:p>
          <a:p>
            <a:pPr marL="457200" indent="-457200" algn="ctr">
              <a:buFont typeface="Arial" panose="020B0604020202020204" pitchFamily="34" charset="0"/>
              <a:buChar char="•"/>
            </a:pPr>
            <a:r>
              <a:rPr lang="en-US" sz="2800" b="1" cap="all">
                <a:ln w="3175" cmpd="sng">
                  <a:noFill/>
                </a:ln>
                <a:latin typeface="+mj-lt"/>
                <a:ea typeface="+mj-ea"/>
                <a:cs typeface="+mj-cs"/>
              </a:rPr>
              <a:t>GATHERING THE aRDUINO KIT.</a:t>
            </a:r>
          </a:p>
          <a:p>
            <a:pPr marL="457200" indent="-457200" algn="ctr">
              <a:buFont typeface="Arial" panose="020B0604020202020204" pitchFamily="34" charset="0"/>
              <a:buChar char="•"/>
            </a:pPr>
            <a:r>
              <a:rPr lang="en-US" sz="2800" b="1" cap="all">
                <a:ln w="3175" cmpd="sng">
                  <a:noFill/>
                </a:ln>
                <a:latin typeface="+mj-lt"/>
                <a:ea typeface="+mj-ea"/>
                <a:cs typeface="+mj-cs"/>
              </a:rPr>
              <a:t>SETTING UP MY WORKSPACE</a:t>
            </a:r>
          </a:p>
          <a:p>
            <a:pPr marL="457200" indent="-457200" algn="ctr">
              <a:buFont typeface="Arial" panose="020B0604020202020204" pitchFamily="34" charset="0"/>
              <a:buChar char="•"/>
            </a:pPr>
            <a:r>
              <a:rPr lang="en-US" sz="2800" b="1" cap="all">
                <a:ln w="3175" cmpd="sng">
                  <a:noFill/>
                </a:ln>
                <a:latin typeface="+mj-lt"/>
                <a:ea typeface="+mj-ea"/>
                <a:cs typeface="+mj-cs"/>
              </a:rPr>
              <a:t>Using the previous digital prototype as a reference to Assemble the physical prototype.</a:t>
            </a: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a:p>
            <a:pPr marL="457200" indent="-457200">
              <a:buFont typeface="Arial" panose="020B0604020202020204" pitchFamily="34" charset="0"/>
              <a:buChar char="•"/>
            </a:pPr>
            <a:endParaRPr lang="en-US" sz="2800" b="1" cap="all">
              <a:ln w="3175" cmpd="sng">
                <a:noFill/>
              </a:ln>
              <a:latin typeface="+mj-lt"/>
              <a:ea typeface="+mj-ea"/>
              <a:cs typeface="+mj-cs"/>
            </a:endParaRPr>
          </a:p>
        </p:txBody>
      </p:sp>
      <p:sp>
        <p:nvSpPr>
          <p:cNvPr id="5" name="Title 4">
            <a:extLst>
              <a:ext uri="{FF2B5EF4-FFF2-40B4-BE49-F238E27FC236}">
                <a16:creationId xmlns:a16="http://schemas.microsoft.com/office/drawing/2014/main" id="{56AB1FE8-65C3-6347-89DB-E60A8F387C0A}"/>
              </a:ext>
            </a:extLst>
          </p:cNvPr>
          <p:cNvSpPr>
            <a:spLocks noGrp="1"/>
          </p:cNvSpPr>
          <p:nvPr>
            <p:ph type="title"/>
          </p:nvPr>
        </p:nvSpPr>
        <p:spPr>
          <a:xfrm>
            <a:off x="1" y="1875416"/>
            <a:ext cx="12192000" cy="337219"/>
          </a:xfrm>
        </p:spPr>
        <p:txBody>
          <a:bodyPr>
            <a:normAutofit fontScale="90000"/>
          </a:bodyPr>
          <a:lstStyle/>
          <a:p>
            <a:pPr algn="ctr"/>
            <a:r>
              <a:rPr lang="en-US" sz="3600" b="1">
                <a:solidFill>
                  <a:schemeClr val="accent1">
                    <a:lumMod val="40000"/>
                    <a:lumOff val="60000"/>
                  </a:schemeClr>
                </a:solidFill>
              </a:rPr>
              <a:t> </a:t>
            </a:r>
            <a:r>
              <a:rPr lang="en-US" sz="4400" b="1">
                <a:solidFill>
                  <a:schemeClr val="accent1">
                    <a:lumMod val="40000"/>
                    <a:lumOff val="60000"/>
                  </a:schemeClr>
                </a:solidFill>
              </a:rPr>
              <a:t>Arduino components:</a:t>
            </a:r>
            <a:br>
              <a:rPr lang="en-US" sz="3600" b="1">
                <a:solidFill>
                  <a:schemeClr val="accent1">
                    <a:lumMod val="40000"/>
                    <a:lumOff val="60000"/>
                  </a:schemeClr>
                </a:solidFill>
              </a:rPr>
            </a:br>
            <a:endParaRPr lang="en-US" sz="2400" b="1">
              <a:solidFill>
                <a:schemeClr val="accent1">
                  <a:lumMod val="40000"/>
                  <a:lumOff val="60000"/>
                </a:schemeClr>
              </a:solidFill>
            </a:endParaRPr>
          </a:p>
        </p:txBody>
      </p:sp>
      <p:sp>
        <p:nvSpPr>
          <p:cNvPr id="9" name="Rectangle: Rounded Corners 8">
            <a:extLst>
              <a:ext uri="{FF2B5EF4-FFF2-40B4-BE49-F238E27FC236}">
                <a16:creationId xmlns:a16="http://schemas.microsoft.com/office/drawing/2014/main" id="{DF56BCEC-1853-1342-A915-2300BCD5AC1F}"/>
              </a:ext>
            </a:extLst>
          </p:cNvPr>
          <p:cNvSpPr/>
          <p:nvPr/>
        </p:nvSpPr>
        <p:spPr>
          <a:xfrm>
            <a:off x="4138478" y="386029"/>
            <a:ext cx="3891378" cy="105011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0184158C-DF26-3B44-B391-31E736BBE951}"/>
              </a:ext>
            </a:extLst>
          </p:cNvPr>
          <p:cNvSpPr>
            <a:spLocks noGrp="1"/>
          </p:cNvSpPr>
          <p:nvPr>
            <p:ph type="title" idx="4294967295"/>
          </p:nvPr>
        </p:nvSpPr>
        <p:spPr>
          <a:xfrm>
            <a:off x="0" y="0"/>
            <a:ext cx="12192000" cy="1798638"/>
          </a:xfrm>
        </p:spPr>
        <p:txBody>
          <a:bodyPr>
            <a:normAutofit/>
          </a:bodyPr>
          <a:lstStyle/>
          <a:p>
            <a:pPr algn="ctr"/>
            <a:r>
              <a:rPr lang="en-US" sz="6600" b="1">
                <a:solidFill>
                  <a:schemeClr val="accent5">
                    <a:lumMod val="50000"/>
                  </a:schemeClr>
                </a:solidFill>
                <a:latin typeface="+mn-lt"/>
              </a:rPr>
              <a:t>SECTION 2</a:t>
            </a:r>
            <a:endParaRPr lang="en-US" sz="6600">
              <a:solidFill>
                <a:schemeClr val="accent5">
                  <a:lumMod val="50000"/>
                </a:schemeClr>
              </a:solidFill>
              <a:latin typeface="+mn-lt"/>
            </a:endParaRPr>
          </a:p>
        </p:txBody>
      </p:sp>
    </p:spTree>
    <p:extLst>
      <p:ext uri="{BB962C8B-B14F-4D97-AF65-F5344CB8AC3E}">
        <p14:creationId xmlns:p14="http://schemas.microsoft.com/office/powerpoint/2010/main" val="360302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5E5391-8698-3548-9388-899F6E813E07}"/>
              </a:ext>
            </a:extLst>
          </p:cNvPr>
          <p:cNvSpPr/>
          <p:nvPr/>
        </p:nvSpPr>
        <p:spPr>
          <a:xfrm>
            <a:off x="2017407" y="2008392"/>
            <a:ext cx="8531087" cy="4661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48477"/>
            <a:ext cx="12192000" cy="1490871"/>
          </a:xfrm>
        </p:spPr>
        <p:txBody>
          <a:bodyPr anchor="t">
            <a:noAutofit/>
          </a:bodyPr>
          <a:lstStyle/>
          <a:p>
            <a:r>
              <a:rPr lang="en-US" b="1">
                <a:solidFill>
                  <a:schemeClr val="accent5">
                    <a:lumMod val="50000"/>
                  </a:schemeClr>
                </a:solidFill>
              </a:rPr>
              <a:t>This is the basic IoT starter kit that is made available for CEIS101.</a:t>
            </a:r>
            <a:endParaRPr lang="en-US" sz="2400" b="1">
              <a:solidFill>
                <a:schemeClr val="accent5">
                  <a:lumMod val="50000"/>
                </a:schemeClr>
              </a:solidFill>
            </a:endParaRPr>
          </a:p>
        </p:txBody>
      </p:sp>
      <p:pic>
        <p:nvPicPr>
          <p:cNvPr id="11" name="Picture 10">
            <a:extLst>
              <a:ext uri="{FF2B5EF4-FFF2-40B4-BE49-F238E27FC236}">
                <a16:creationId xmlns:a16="http://schemas.microsoft.com/office/drawing/2014/main" id="{F5CADC51-E216-3140-BA80-8717BC59084C}"/>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087495" y="2067159"/>
            <a:ext cx="8405223" cy="4542364"/>
          </a:xfrm>
          <a:prstGeom prst="rect">
            <a:avLst/>
          </a:prstGeom>
        </p:spPr>
      </p:pic>
      <p:sp>
        <p:nvSpPr>
          <p:cNvPr id="2" name="Rectangle: Rounded Corners 1">
            <a:extLst>
              <a:ext uri="{FF2B5EF4-FFF2-40B4-BE49-F238E27FC236}">
                <a16:creationId xmlns:a16="http://schemas.microsoft.com/office/drawing/2014/main" id="{FC84EE38-5AB2-F642-B672-AAAFDA7614F0}"/>
              </a:ext>
            </a:extLst>
          </p:cNvPr>
          <p:cNvSpPr/>
          <p:nvPr/>
        </p:nvSpPr>
        <p:spPr>
          <a:xfrm>
            <a:off x="68208" y="39929"/>
            <a:ext cx="3069439" cy="3108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2: Arduino Components</a:t>
            </a:r>
          </a:p>
        </p:txBody>
      </p:sp>
    </p:spTree>
    <p:extLst>
      <p:ext uri="{BB962C8B-B14F-4D97-AF65-F5344CB8AC3E}">
        <p14:creationId xmlns:p14="http://schemas.microsoft.com/office/powerpoint/2010/main" val="128295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BD58A1-8471-3946-B0D5-664BC7FC93B8}"/>
              </a:ext>
            </a:extLst>
          </p:cNvPr>
          <p:cNvSpPr/>
          <p:nvPr/>
        </p:nvSpPr>
        <p:spPr>
          <a:xfrm>
            <a:off x="1804420" y="1783340"/>
            <a:ext cx="8927469" cy="48039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A1D30-9E63-944A-91CB-4F916016F6CA}"/>
              </a:ext>
            </a:extLst>
          </p:cNvPr>
          <p:cNvSpPr>
            <a:spLocks noGrp="1"/>
          </p:cNvSpPr>
          <p:nvPr>
            <p:ph idx="1"/>
          </p:nvPr>
        </p:nvSpPr>
        <p:spPr>
          <a:xfrm>
            <a:off x="0" y="270747"/>
            <a:ext cx="12192000" cy="1468601"/>
          </a:xfrm>
        </p:spPr>
        <p:txBody>
          <a:bodyPr anchor="t">
            <a:noAutofit/>
          </a:bodyPr>
          <a:lstStyle/>
          <a:p>
            <a:r>
              <a:rPr lang="en-US" b="1">
                <a:solidFill>
                  <a:schemeClr val="accent5">
                    <a:lumMod val="50000"/>
                  </a:schemeClr>
                </a:solidFill>
              </a:rPr>
              <a:t>Here are a few of the components, and accessories that are inside the kit.</a:t>
            </a:r>
          </a:p>
        </p:txBody>
      </p:sp>
      <p:pic>
        <p:nvPicPr>
          <p:cNvPr id="2" name="Picture 1">
            <a:extLst>
              <a:ext uri="{FF2B5EF4-FFF2-40B4-BE49-F238E27FC236}">
                <a16:creationId xmlns:a16="http://schemas.microsoft.com/office/drawing/2014/main" id="{FB767951-0D92-314D-97D4-B13A78E424D6}"/>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864898" y="1844373"/>
            <a:ext cx="8812646" cy="4694296"/>
          </a:xfrm>
          <a:prstGeom prst="rect">
            <a:avLst/>
          </a:prstGeom>
        </p:spPr>
      </p:pic>
      <p:sp>
        <p:nvSpPr>
          <p:cNvPr id="7" name="Rectangle: Rounded Corners 6">
            <a:extLst>
              <a:ext uri="{FF2B5EF4-FFF2-40B4-BE49-F238E27FC236}">
                <a16:creationId xmlns:a16="http://schemas.microsoft.com/office/drawing/2014/main" id="{8F7D3136-AB06-4540-86DC-C521A775C88E}"/>
              </a:ext>
            </a:extLst>
          </p:cNvPr>
          <p:cNvSpPr/>
          <p:nvPr/>
        </p:nvSpPr>
        <p:spPr>
          <a:xfrm>
            <a:off x="68208" y="39929"/>
            <a:ext cx="3069439" cy="31086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Section 2: Arduino Components</a:t>
            </a:r>
          </a:p>
        </p:txBody>
      </p:sp>
    </p:spTree>
    <p:extLst>
      <p:ext uri="{BB962C8B-B14F-4D97-AF65-F5344CB8AC3E}">
        <p14:creationId xmlns:p14="http://schemas.microsoft.com/office/powerpoint/2010/main" val="318719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Circuit</vt:lpstr>
      <vt:lpstr>CEIS101  IoT:  Internet of Things Final Project  </vt:lpstr>
      <vt:lpstr>Introduction</vt:lpstr>
      <vt:lpstr>Concepts Covered</vt:lpstr>
      <vt:lpstr>Prototyping: </vt:lpstr>
      <vt:lpstr>PowerPoint Presentation</vt:lpstr>
      <vt:lpstr>PowerPoint Presentation</vt:lpstr>
      <vt:lpstr> Arduino components: </vt:lpstr>
      <vt:lpstr>PowerPoint Presentation</vt:lpstr>
      <vt:lpstr>PowerPoint Presentation</vt:lpstr>
      <vt:lpstr>PowerPoint Presentation</vt:lpstr>
      <vt:lpstr>PowerPoint Presentation</vt:lpstr>
      <vt:lpstr>PowerPoint Presentation</vt:lpstr>
      <vt:lpstr> door alarm:  </vt:lpstr>
      <vt:lpstr>PowerPoint Presentation</vt:lpstr>
      <vt:lpstr>PowerPoint Presentation</vt:lpstr>
      <vt:lpstr>PowerPoint Presentation</vt:lpstr>
      <vt:lpstr>PowerPoint Presentation</vt:lpstr>
      <vt:lpstr>PowerPoint Presentation</vt:lpstr>
      <vt:lpstr> detecting distance: </vt:lpstr>
      <vt:lpstr>PowerPoint Presentation</vt:lpstr>
      <vt:lpstr>PowerPoint Presentation</vt:lpstr>
      <vt:lpstr>PowerPoint Presentation</vt:lpstr>
      <vt:lpstr>PowerPoint Presentation</vt:lpstr>
      <vt:lpstr>PowerPoint Presentation</vt:lpstr>
      <vt:lpstr>PowerPoint Presentation</vt:lpstr>
      <vt:lpstr> automated lights:  </vt:lpstr>
      <vt:lpstr>PowerPoint Presentation</vt:lpstr>
      <vt:lpstr>PowerPoint Presentation</vt:lpstr>
      <vt:lpstr>PowerPoint Presentation</vt:lpstr>
      <vt:lpstr>PowerPoint Presentation</vt:lpstr>
      <vt:lpstr>PowerPoint Presentation</vt:lpstr>
      <vt:lpstr>Project CHallenges </vt:lpstr>
      <vt:lpstr>Career Skills obtained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NETW211 Final Project  </dc:title>
  <dc:creator>Jeremy Duncan</dc:creator>
  <cp:lastModifiedBy>Jeremy Duncan</cp:lastModifiedBy>
  <cp:revision>40</cp:revision>
  <dcterms:created xsi:type="dcterms:W3CDTF">2021-06-17T19:55:37Z</dcterms:created>
  <dcterms:modified xsi:type="dcterms:W3CDTF">2021-08-25T00:52:03Z</dcterms:modified>
</cp:coreProperties>
</file>